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830" r:id="rId3"/>
    <p:sldId id="831" r:id="rId4"/>
    <p:sldId id="832" r:id="rId5"/>
    <p:sldId id="334" r:id="rId6"/>
    <p:sldId id="258" r:id="rId7"/>
    <p:sldId id="261" r:id="rId8"/>
    <p:sldId id="335" r:id="rId9"/>
    <p:sldId id="345" r:id="rId10"/>
    <p:sldId id="344" r:id="rId11"/>
    <p:sldId id="337" r:id="rId12"/>
    <p:sldId id="343" r:id="rId13"/>
    <p:sldId id="340" r:id="rId14"/>
    <p:sldId id="341" r:id="rId15"/>
    <p:sldId id="601" r:id="rId16"/>
    <p:sldId id="716" r:id="rId17"/>
    <p:sldId id="717" r:id="rId18"/>
    <p:sldId id="709" r:id="rId19"/>
    <p:sldId id="346" r:id="rId20"/>
    <p:sldId id="363" r:id="rId21"/>
    <p:sldId id="351" r:id="rId22"/>
    <p:sldId id="353" r:id="rId23"/>
    <p:sldId id="354" r:id="rId24"/>
    <p:sldId id="355" r:id="rId25"/>
    <p:sldId id="356" r:id="rId26"/>
    <p:sldId id="357" r:id="rId27"/>
    <p:sldId id="358" r:id="rId28"/>
    <p:sldId id="359" r:id="rId29"/>
    <p:sldId id="360" r:id="rId30"/>
    <p:sldId id="361" r:id="rId31"/>
    <p:sldId id="362" r:id="rId32"/>
    <p:sldId id="723" r:id="rId33"/>
    <p:sldId id="365" r:id="rId34"/>
    <p:sldId id="366" r:id="rId35"/>
    <p:sldId id="367" r:id="rId36"/>
    <p:sldId id="370" r:id="rId37"/>
    <p:sldId id="371" r:id="rId38"/>
    <p:sldId id="372" r:id="rId39"/>
    <p:sldId id="373" r:id="rId40"/>
    <p:sldId id="375" r:id="rId41"/>
    <p:sldId id="378" r:id="rId42"/>
    <p:sldId id="376" r:id="rId43"/>
    <p:sldId id="379" r:id="rId44"/>
    <p:sldId id="381" r:id="rId45"/>
    <p:sldId id="386" r:id="rId46"/>
    <p:sldId id="382" r:id="rId47"/>
    <p:sldId id="369" r:id="rId48"/>
    <p:sldId id="384" r:id="rId49"/>
    <p:sldId id="385" r:id="rId50"/>
    <p:sldId id="387" r:id="rId51"/>
    <p:sldId id="348" r:id="rId52"/>
    <p:sldId id="347" r:id="rId53"/>
    <p:sldId id="821" r:id="rId54"/>
    <p:sldId id="822" r:id="rId55"/>
    <p:sldId id="762" r:id="rId56"/>
    <p:sldId id="763" r:id="rId57"/>
    <p:sldId id="265" r:id="rId58"/>
    <p:sldId id="364" r:id="rId59"/>
    <p:sldId id="350" r:id="rId60"/>
    <p:sldId id="789" r:id="rId61"/>
    <p:sldId id="389" r:id="rId62"/>
    <p:sldId id="390" r:id="rId63"/>
    <p:sldId id="788" r:id="rId64"/>
    <p:sldId id="391" r:id="rId65"/>
    <p:sldId id="392" r:id="rId66"/>
    <p:sldId id="393" r:id="rId67"/>
    <p:sldId id="790" r:id="rId68"/>
    <p:sldId id="791" r:id="rId69"/>
    <p:sldId id="792" r:id="rId70"/>
    <p:sldId id="793" r:id="rId71"/>
    <p:sldId id="798" r:id="rId72"/>
    <p:sldId id="795" r:id="rId73"/>
    <p:sldId id="797" r:id="rId74"/>
    <p:sldId id="799" r:id="rId75"/>
    <p:sldId id="800" r:id="rId76"/>
    <p:sldId id="802" r:id="rId77"/>
    <p:sldId id="801" r:id="rId78"/>
    <p:sldId id="803" r:id="rId79"/>
    <p:sldId id="806" r:id="rId80"/>
    <p:sldId id="805" r:id="rId81"/>
    <p:sldId id="807" r:id="rId82"/>
    <p:sldId id="808" r:id="rId83"/>
    <p:sldId id="804" r:id="rId84"/>
    <p:sldId id="809" r:id="rId85"/>
    <p:sldId id="810" r:id="rId86"/>
    <p:sldId id="811" r:id="rId87"/>
    <p:sldId id="812" r:id="rId88"/>
    <p:sldId id="813" r:id="rId89"/>
    <p:sldId id="815" r:id="rId90"/>
    <p:sldId id="816" r:id="rId91"/>
    <p:sldId id="817" r:id="rId92"/>
    <p:sldId id="819" r:id="rId93"/>
    <p:sldId id="820" r:id="rId94"/>
    <p:sldId id="266" r:id="rId95"/>
    <p:sldId id="814" r:id="rId9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E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403" autoAdjust="0"/>
  </p:normalViewPr>
  <p:slideViewPr>
    <p:cSldViewPr snapToGrid="0">
      <p:cViewPr varScale="1">
        <p:scale>
          <a:sx n="106" d="100"/>
          <a:sy n="106" d="100"/>
        </p:scale>
        <p:origin x="792"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296B21D-DE4E-4BF2-8B1E-0B31D9F54816}" type="datetimeFigureOut">
              <a:rPr lang="he-IL" smtClean="0"/>
              <a:t>י"א/חשון/תשפ"ב</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945BCBE-00AB-4481-AD72-36119B3F4889}" type="slidenum">
              <a:rPr lang="he-IL" smtClean="0"/>
              <a:t>‹#›</a:t>
            </a:fld>
            <a:endParaRPr lang="he-IL"/>
          </a:p>
        </p:txBody>
      </p:sp>
    </p:spTree>
    <p:extLst>
      <p:ext uri="{BB962C8B-B14F-4D97-AF65-F5344CB8AC3E}">
        <p14:creationId xmlns:p14="http://schemas.microsoft.com/office/powerpoint/2010/main" val="1371405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he.wikipedia.org/wiki/%D7%9E%D7%9C%D7%97%D7%9E%D7%AA_%D7%94%D7%A2%D7%95%D7%9C%D7%9D_%D7%94%D7%A8%D7%90%D7%A9%D7%95%D7%A0%D7%94" TargetMode="External"/><Relationship Id="rId13" Type="http://schemas.openxmlformats.org/officeDocument/2006/relationships/hyperlink" Target="https://he.wikipedia.org/wiki/%D7%A9%D7%A0%D7%95%D7%AA_%D7%94-80_%D7%A9%D7%9C_%D7%94%D7%9E%D7%90%D7%94_%D7%94-20" TargetMode="External"/><Relationship Id="rId18" Type="http://schemas.openxmlformats.org/officeDocument/2006/relationships/hyperlink" Target="https://he.wikipedia.org/wiki/%D7%94%D7%A2%D7%A9%D7%95%D7%A8_%D7%94%D7%A9%D7%A0%D7%99_%D7%A9%D7%9C_%D7%94%D7%9E%D7%90%D7%94_%D7%94-21" TargetMode="External"/><Relationship Id="rId3" Type="http://schemas.openxmlformats.org/officeDocument/2006/relationships/hyperlink" Target="https://he.wikipedia.org/w/index.php?title=%D7%94%D7%9E%D7%94%D7%A4%D7%9B%D7%94_%D7%94%D7%A8%D7%90%D7%A9%D7%95%D7%A0%D7%94&amp;action=edit&amp;redlink=1" TargetMode="External"/><Relationship Id="rId21" Type="http://schemas.openxmlformats.org/officeDocument/2006/relationships/hyperlink" Target="https://he.wikipedia.org/wiki/Big_data" TargetMode="External"/><Relationship Id="rId7" Type="http://schemas.openxmlformats.org/officeDocument/2006/relationships/hyperlink" Target="https://he.wikipedia.org/wiki/%D7%98%D7%A7%D7%A1%D7%98%D7%99%D7%9C" TargetMode="External"/><Relationship Id="rId12" Type="http://schemas.openxmlformats.org/officeDocument/2006/relationships/hyperlink" Target="https://he.wikipedia.org/wiki/%D7%9E%D7%A0%D7%95%D7%A2_%D7%91%D7%A2%D7%99%D7%A8%D7%94_%D7%A4%D7%A0%D7%99%D7%9E%D7%99%D7%AA" TargetMode="External"/><Relationship Id="rId17" Type="http://schemas.openxmlformats.org/officeDocument/2006/relationships/hyperlink" Target="https://he.wikipedia.org/w/index.php?title=%D7%94%D7%9E%D7%94%D7%A4%D7%9B%D7%94_%D7%94%D7%A8%D7%91%D7%99%D7%A2%D7%99%D7%AA&amp;action=edit&amp;redlink=1" TargetMode="External"/><Relationship Id="rId2" Type="http://schemas.openxmlformats.org/officeDocument/2006/relationships/slide" Target="../slides/slide7.xml"/><Relationship Id="rId16" Type="http://schemas.openxmlformats.org/officeDocument/2006/relationships/hyperlink" Target="https://he.wikipedia.org/wiki/%D7%98%D7%9B%D7%A0%D7%95%D7%9C%D7%95%D7%92%D7%99%D7%95%D7%AA_%D7%9E%D7%99%D7%93%D7%A2_%D7%95%D7%AA%D7%A7%D7%A9%D7%95%D7%A8%D7%AA" TargetMode="External"/><Relationship Id="rId20" Type="http://schemas.openxmlformats.org/officeDocument/2006/relationships/hyperlink" Target="https://he.wikipedia.org/wiki/%D7%91%D7%99%D7%A0%D7%94_%D7%9E%D7%9C%D7%90%D7%9B%D7%95%D7%AA%D7%99%D7%AA" TargetMode="External"/><Relationship Id="rId1" Type="http://schemas.openxmlformats.org/officeDocument/2006/relationships/notesMaster" Target="../notesMasters/notesMaster1.xml"/><Relationship Id="rId6" Type="http://schemas.openxmlformats.org/officeDocument/2006/relationships/hyperlink" Target="https://he.wikipedia.org/wiki/%D7%91%D7%A8%D7%96%D7%9C" TargetMode="External"/><Relationship Id="rId11" Type="http://schemas.openxmlformats.org/officeDocument/2006/relationships/hyperlink" Target="https://he.wikipedia.org/wiki/%D7%A0%D7%95%D7%A8%D7%94_%D7%97%D7%A9%D7%9E%D7%9C%D7%99%D7%AA" TargetMode="External"/><Relationship Id="rId5" Type="http://schemas.openxmlformats.org/officeDocument/2006/relationships/hyperlink" Target="https://he.wikipedia.org/wiki/%D7%A7%D7%99%D7%98%D7%95%D7%A8" TargetMode="External"/><Relationship Id="rId15" Type="http://schemas.openxmlformats.org/officeDocument/2006/relationships/hyperlink" Target="https://he.wikipedia.org/wiki/%D7%90%D7%99%D7%A0%D7%98%D7%A8%D7%A0%D7%98" TargetMode="External"/><Relationship Id="rId10" Type="http://schemas.openxmlformats.org/officeDocument/2006/relationships/hyperlink" Target="https://he.wikipedia.org/wiki/%D7%98%D7%9C%D7%A4%D7%95%D7%9F" TargetMode="External"/><Relationship Id="rId19" Type="http://schemas.openxmlformats.org/officeDocument/2006/relationships/hyperlink" Target="https://he.wikipedia.org/wiki/%D7%A8%D7%95%D7%91%D7%95%D7%98%D7%99%D7%A7%D7%94" TargetMode="External"/><Relationship Id="rId4" Type="http://schemas.openxmlformats.org/officeDocument/2006/relationships/hyperlink" Target="https://he.wikipedia.org/wiki/%D7%A2%D7%99%D7%95%D7%A8" TargetMode="External"/><Relationship Id="rId9" Type="http://schemas.openxmlformats.org/officeDocument/2006/relationships/hyperlink" Target="https://he.wikipedia.org/wiki/%D7%97%D7%A9%D7%9E%D7%9C" TargetMode="External"/><Relationship Id="rId14" Type="http://schemas.openxmlformats.org/officeDocument/2006/relationships/hyperlink" Target="https://he.wikipedia.org/wiki/%D7%9E%D7%97%D7%A9%D7%91_%D7%90%D7%99%D7%A9%D7%99" TargetMode="External"/><Relationship Id="rId22" Type="http://schemas.openxmlformats.org/officeDocument/2006/relationships/hyperlink" Target="https://he.wikipedia.org/wiki/%D7%A0%D7%A0%D7%95%D7%98%D7%9B%D7%A0%D7%95%D7%9C%D7%95%D7%92%D7%99%D7%94"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n.wikipedia.org/wiki/Intelligence" TargetMode="External"/><Relationship Id="rId7" Type="http://schemas.openxmlformats.org/officeDocument/2006/relationships/hyperlink" Target="https://en.wikipedia.org/wiki/Algorithm"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en.wikipedia.org/wiki/Animal_cognition" TargetMode="External"/><Relationship Id="rId5" Type="http://schemas.openxmlformats.org/officeDocument/2006/relationships/hyperlink" Target="https://en.wikipedia.org/wiki/Human_intelligence" TargetMode="External"/><Relationship Id="rId4" Type="http://schemas.openxmlformats.org/officeDocument/2006/relationships/hyperlink" Target="https://en.wikipedia.org/wiki/Machine"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C945BCBE-00AB-4481-AD72-36119B3F4889}" type="slidenum">
              <a:rPr lang="he-IL" smtClean="0"/>
              <a:t>1</a:t>
            </a:fld>
            <a:endParaRPr lang="he-IL"/>
          </a:p>
        </p:txBody>
      </p:sp>
    </p:spTree>
    <p:extLst>
      <p:ext uri="{BB962C8B-B14F-4D97-AF65-F5344CB8AC3E}">
        <p14:creationId xmlns:p14="http://schemas.microsoft.com/office/powerpoint/2010/main" val="3281312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https://towardsdatascience.com/advantages-and-disadvantages-of-artificial-intelligence-182a5ef6588c</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35</a:t>
            </a:fld>
            <a:endParaRPr lang="he-IL"/>
          </a:p>
        </p:txBody>
      </p:sp>
    </p:spTree>
    <p:extLst>
      <p:ext uri="{BB962C8B-B14F-4D97-AF65-F5344CB8AC3E}">
        <p14:creationId xmlns:p14="http://schemas.microsoft.com/office/powerpoint/2010/main" val="1620495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https://towardsdatascience.com/advantages-and-disadvantages-of-artificial-intelligence-182a5ef6588c</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36</a:t>
            </a:fld>
            <a:endParaRPr lang="he-IL"/>
          </a:p>
        </p:txBody>
      </p:sp>
    </p:spTree>
    <p:extLst>
      <p:ext uri="{BB962C8B-B14F-4D97-AF65-F5344CB8AC3E}">
        <p14:creationId xmlns:p14="http://schemas.microsoft.com/office/powerpoint/2010/main" val="1453102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https://towardsdatascience.com/advantages-and-disadvantages-of-artificial-intelligence-182a5ef6588c</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37</a:t>
            </a:fld>
            <a:endParaRPr lang="he-IL"/>
          </a:p>
        </p:txBody>
      </p:sp>
    </p:spTree>
    <p:extLst>
      <p:ext uri="{BB962C8B-B14F-4D97-AF65-F5344CB8AC3E}">
        <p14:creationId xmlns:p14="http://schemas.microsoft.com/office/powerpoint/2010/main" val="957605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https://theconversation.com/five-reasons-why-robots-wont-take-over-the-world-94124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39</a:t>
            </a:fld>
            <a:endParaRPr lang="he-IL"/>
          </a:p>
        </p:txBody>
      </p:sp>
    </p:spTree>
    <p:extLst>
      <p:ext uri="{BB962C8B-B14F-4D97-AF65-F5344CB8AC3E}">
        <p14:creationId xmlns:p14="http://schemas.microsoft.com/office/powerpoint/2010/main" val="3797038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https://theconversation.com/five-reasons-why-robots-wont-take-over-the-world-94124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40</a:t>
            </a:fld>
            <a:endParaRPr lang="he-IL"/>
          </a:p>
        </p:txBody>
      </p:sp>
    </p:spTree>
    <p:extLst>
      <p:ext uri="{BB962C8B-B14F-4D97-AF65-F5344CB8AC3E}">
        <p14:creationId xmlns:p14="http://schemas.microsoft.com/office/powerpoint/2010/main" val="1276410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https://theconversation.com/five-reasons-why-robots-wont-take-over-the-world-94124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41</a:t>
            </a:fld>
            <a:endParaRPr lang="he-IL"/>
          </a:p>
        </p:txBody>
      </p:sp>
    </p:spTree>
    <p:extLst>
      <p:ext uri="{BB962C8B-B14F-4D97-AF65-F5344CB8AC3E}">
        <p14:creationId xmlns:p14="http://schemas.microsoft.com/office/powerpoint/2010/main" val="3469621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https://theconversation.com/five-reasons-why-robots-wont-take-over-the-world-94124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42</a:t>
            </a:fld>
            <a:endParaRPr lang="he-IL"/>
          </a:p>
        </p:txBody>
      </p:sp>
    </p:spTree>
    <p:extLst>
      <p:ext uri="{BB962C8B-B14F-4D97-AF65-F5344CB8AC3E}">
        <p14:creationId xmlns:p14="http://schemas.microsoft.com/office/powerpoint/2010/main" val="2588490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https://theconversation.com/five-reasons-why-robots-wont-take-over-the-world-94124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43</a:t>
            </a:fld>
            <a:endParaRPr lang="he-IL"/>
          </a:p>
        </p:txBody>
      </p:sp>
    </p:spTree>
    <p:extLst>
      <p:ext uri="{BB962C8B-B14F-4D97-AF65-F5344CB8AC3E}">
        <p14:creationId xmlns:p14="http://schemas.microsoft.com/office/powerpoint/2010/main" val="3596224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https://theconversation.com/five-reasons-why-robots-wont-take-over-the-world-94124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44</a:t>
            </a:fld>
            <a:endParaRPr lang="he-IL"/>
          </a:p>
        </p:txBody>
      </p:sp>
    </p:spTree>
    <p:extLst>
      <p:ext uri="{BB962C8B-B14F-4D97-AF65-F5344CB8AC3E}">
        <p14:creationId xmlns:p14="http://schemas.microsoft.com/office/powerpoint/2010/main" val="4097134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https://www.bitmascot.com/ai-will-create-new-jobs/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45</a:t>
            </a:fld>
            <a:endParaRPr lang="he-IL"/>
          </a:p>
        </p:txBody>
      </p:sp>
    </p:spTree>
    <p:extLst>
      <p:ext uri="{BB962C8B-B14F-4D97-AF65-F5344CB8AC3E}">
        <p14:creationId xmlns:p14="http://schemas.microsoft.com/office/powerpoint/2010/main" val="250638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kern="1200" dirty="0">
                <a:solidFill>
                  <a:schemeClr val="tx1"/>
                </a:solidFill>
                <a:effectLst/>
                <a:latin typeface="+mn-lt"/>
                <a:ea typeface="+mn-ea"/>
                <a:cs typeface="+mn-cs"/>
              </a:rPr>
              <a:t>חוקרים שונים ממשיכים ומגדירים את המהפכה התעשייתית כתקופה מתמשכת שלא הסתיימה, ושבמרכזה ארבעה גלים:</a:t>
            </a:r>
          </a:p>
          <a:p>
            <a:pPr algn="r" rtl="1"/>
            <a:r>
              <a:rPr lang="he-IL" sz="1200" b="1" i="0" u="none" strike="noStrike" kern="1200" dirty="0">
                <a:solidFill>
                  <a:schemeClr val="tx1"/>
                </a:solidFill>
                <a:effectLst/>
                <a:latin typeface="+mn-lt"/>
                <a:ea typeface="+mn-ea"/>
                <a:cs typeface="+mn-cs"/>
                <a:hlinkClick r:id="rId3" tooltip="המהפכה הראשונה (הדף אינו קיים)"/>
              </a:rPr>
              <a:t>המהפכה הראשונה</a:t>
            </a:r>
            <a:r>
              <a:rPr lang="he-IL" sz="1200" b="0" i="0" kern="1200" dirty="0">
                <a:solidFill>
                  <a:schemeClr val="tx1"/>
                </a:solidFill>
                <a:effectLst/>
                <a:latin typeface="+mn-lt"/>
                <a:ea typeface="+mn-ea"/>
                <a:cs typeface="+mn-cs"/>
              </a:rPr>
              <a:t> - שהחלה באמצע המאה ה-18 עד אמצע המאה ה-19, ובמרכזה ה</a:t>
            </a:r>
            <a:r>
              <a:rPr lang="he-IL" sz="1200" b="0" i="0" u="none" strike="noStrike" kern="1200" dirty="0">
                <a:solidFill>
                  <a:schemeClr val="tx1"/>
                </a:solidFill>
                <a:effectLst/>
                <a:latin typeface="+mn-lt"/>
                <a:ea typeface="+mn-ea"/>
                <a:cs typeface="+mn-cs"/>
                <a:hlinkClick r:id="rId4" tooltip="עיור"/>
              </a:rPr>
              <a:t>עיור</a:t>
            </a:r>
            <a:r>
              <a:rPr lang="he-IL" sz="1200" b="0" i="0" kern="1200" dirty="0">
                <a:solidFill>
                  <a:schemeClr val="tx1"/>
                </a:solidFill>
                <a:effectLst/>
                <a:latin typeface="+mn-lt"/>
                <a:ea typeface="+mn-ea"/>
                <a:cs typeface="+mn-cs"/>
              </a:rPr>
              <a:t>, המצאת ה</a:t>
            </a:r>
            <a:r>
              <a:rPr lang="he-IL" sz="1200" b="0" i="0" u="none" strike="noStrike" kern="1200" dirty="0">
                <a:solidFill>
                  <a:schemeClr val="tx1"/>
                </a:solidFill>
                <a:effectLst/>
                <a:latin typeface="+mn-lt"/>
                <a:ea typeface="+mn-ea"/>
                <a:cs typeface="+mn-cs"/>
                <a:hlinkClick r:id="rId5" tooltip="קיטור"/>
              </a:rPr>
              <a:t>קיטור</a:t>
            </a:r>
            <a:r>
              <a:rPr lang="he-IL" sz="1200" b="0" i="0" kern="1200" dirty="0">
                <a:solidFill>
                  <a:schemeClr val="tx1"/>
                </a:solidFill>
                <a:effectLst/>
                <a:latin typeface="+mn-lt"/>
                <a:ea typeface="+mn-ea"/>
                <a:cs typeface="+mn-cs"/>
              </a:rPr>
              <a:t>, תעשיות ה</a:t>
            </a:r>
            <a:r>
              <a:rPr lang="he-IL" sz="1200" b="0" i="0" u="none" strike="noStrike" kern="1200" dirty="0">
                <a:solidFill>
                  <a:schemeClr val="tx1"/>
                </a:solidFill>
                <a:effectLst/>
                <a:latin typeface="+mn-lt"/>
                <a:ea typeface="+mn-ea"/>
                <a:cs typeface="+mn-cs"/>
                <a:hlinkClick r:id="rId6" tooltip="ברזל"/>
              </a:rPr>
              <a:t>ברזל</a:t>
            </a:r>
            <a:r>
              <a:rPr lang="he-IL" sz="1200" b="0" i="0" kern="1200" dirty="0">
                <a:solidFill>
                  <a:schemeClr val="tx1"/>
                </a:solidFill>
                <a:effectLst/>
                <a:latin typeface="+mn-lt"/>
                <a:ea typeface="+mn-ea"/>
                <a:cs typeface="+mn-cs"/>
              </a:rPr>
              <a:t> וה</a:t>
            </a:r>
            <a:r>
              <a:rPr lang="he-IL" sz="1200" b="0" i="0" u="none" strike="noStrike" kern="1200" dirty="0">
                <a:solidFill>
                  <a:schemeClr val="tx1"/>
                </a:solidFill>
                <a:effectLst/>
                <a:latin typeface="+mn-lt"/>
                <a:ea typeface="+mn-ea"/>
                <a:cs typeface="+mn-cs"/>
                <a:hlinkClick r:id="rId7" tooltip="טקסטיל"/>
              </a:rPr>
              <a:t>טקסטיל</a:t>
            </a:r>
            <a:r>
              <a:rPr lang="he-IL" sz="1200" b="0" i="0" kern="1200" dirty="0">
                <a:solidFill>
                  <a:schemeClr val="tx1"/>
                </a:solidFill>
                <a:effectLst/>
                <a:latin typeface="+mn-lt"/>
                <a:ea typeface="+mn-ea"/>
                <a:cs typeface="+mn-cs"/>
              </a:rPr>
              <a:t>, מכונות הייצור ועוד.</a:t>
            </a:r>
          </a:p>
          <a:p>
            <a:pPr algn="r" rtl="1"/>
            <a:r>
              <a:rPr lang="he-IL" sz="1200" b="1" i="0" kern="1200" dirty="0">
                <a:solidFill>
                  <a:schemeClr val="tx1"/>
                </a:solidFill>
                <a:effectLst/>
                <a:latin typeface="+mn-lt"/>
                <a:ea typeface="+mn-ea"/>
                <a:cs typeface="+mn-cs"/>
              </a:rPr>
              <a:t>המהפכה השנייה</a:t>
            </a:r>
            <a:r>
              <a:rPr lang="he-IL" sz="1200" b="0" i="0" kern="1200" dirty="0">
                <a:solidFill>
                  <a:schemeClr val="tx1"/>
                </a:solidFill>
                <a:effectLst/>
                <a:latin typeface="+mn-lt"/>
                <a:ea typeface="+mn-ea"/>
                <a:cs typeface="+mn-cs"/>
              </a:rPr>
              <a:t> - שהחלה בסוף המאה ה-19 ונמשכה עד </a:t>
            </a:r>
            <a:r>
              <a:rPr lang="he-IL" sz="1200" b="0" i="0" u="none" strike="noStrike" kern="1200" dirty="0">
                <a:solidFill>
                  <a:schemeClr val="tx1"/>
                </a:solidFill>
                <a:effectLst/>
                <a:latin typeface="+mn-lt"/>
                <a:ea typeface="+mn-ea"/>
                <a:cs typeface="+mn-cs"/>
                <a:hlinkClick r:id="rId8" tooltip="מלחמת העולם הראשונה"/>
              </a:rPr>
              <a:t>מלחמת העולם הראשונה</a:t>
            </a:r>
            <a:r>
              <a:rPr lang="he-IL" sz="1200" b="0" i="0" kern="1200" dirty="0">
                <a:solidFill>
                  <a:schemeClr val="tx1"/>
                </a:solidFill>
                <a:effectLst/>
                <a:latin typeface="+mn-lt"/>
                <a:ea typeface="+mn-ea"/>
                <a:cs typeface="+mn-cs"/>
              </a:rPr>
              <a:t>, ובמרכזה השימוש ב</a:t>
            </a:r>
            <a:r>
              <a:rPr lang="he-IL" sz="1200" b="0" i="0" u="none" strike="noStrike" kern="1200" dirty="0">
                <a:solidFill>
                  <a:schemeClr val="tx1"/>
                </a:solidFill>
                <a:effectLst/>
                <a:latin typeface="+mn-lt"/>
                <a:ea typeface="+mn-ea"/>
                <a:cs typeface="+mn-cs"/>
                <a:hlinkClick r:id="rId9" tooltip="חשמל"/>
              </a:rPr>
              <a:t>חשמל</a:t>
            </a:r>
            <a:r>
              <a:rPr lang="he-IL" sz="1200" b="0" i="0" kern="1200" dirty="0">
                <a:solidFill>
                  <a:schemeClr val="tx1"/>
                </a:solidFill>
                <a:effectLst/>
                <a:latin typeface="+mn-lt"/>
                <a:ea typeface="+mn-ea"/>
                <a:cs typeface="+mn-cs"/>
              </a:rPr>
              <a:t> לייצור ההמוני, המצאת ה</a:t>
            </a:r>
            <a:r>
              <a:rPr lang="he-IL" sz="1200" b="0" i="0" u="none" strike="noStrike" kern="1200" dirty="0">
                <a:solidFill>
                  <a:schemeClr val="tx1"/>
                </a:solidFill>
                <a:effectLst/>
                <a:latin typeface="+mn-lt"/>
                <a:ea typeface="+mn-ea"/>
                <a:cs typeface="+mn-cs"/>
                <a:hlinkClick r:id="rId10" tooltip="טלפון"/>
              </a:rPr>
              <a:t>טלפון</a:t>
            </a:r>
            <a:r>
              <a:rPr lang="he-IL" sz="1200" b="0" i="0" kern="1200" dirty="0">
                <a:solidFill>
                  <a:schemeClr val="tx1"/>
                </a:solidFill>
                <a:effectLst/>
                <a:latin typeface="+mn-lt"/>
                <a:ea typeface="+mn-ea"/>
                <a:cs typeface="+mn-cs"/>
              </a:rPr>
              <a:t> וה</a:t>
            </a:r>
            <a:r>
              <a:rPr lang="he-IL" sz="1200" b="0" i="0" u="none" strike="noStrike" kern="1200" dirty="0">
                <a:solidFill>
                  <a:schemeClr val="tx1"/>
                </a:solidFill>
                <a:effectLst/>
                <a:latin typeface="+mn-lt"/>
                <a:ea typeface="+mn-ea"/>
                <a:cs typeface="+mn-cs"/>
                <a:hlinkClick r:id="rId11" tooltip="נורה חשמלית"/>
              </a:rPr>
              <a:t>נורות</a:t>
            </a:r>
            <a:r>
              <a:rPr lang="he-IL" sz="1200" b="0" i="0" kern="1200" dirty="0">
                <a:solidFill>
                  <a:schemeClr val="tx1"/>
                </a:solidFill>
                <a:effectLst/>
                <a:latin typeface="+mn-lt"/>
                <a:ea typeface="+mn-ea"/>
                <a:cs typeface="+mn-cs"/>
              </a:rPr>
              <a:t>, </a:t>
            </a:r>
            <a:r>
              <a:rPr lang="he-IL" sz="1200" b="0" i="0" u="none" strike="noStrike" kern="1200" dirty="0">
                <a:solidFill>
                  <a:schemeClr val="tx1"/>
                </a:solidFill>
                <a:effectLst/>
                <a:latin typeface="+mn-lt"/>
                <a:ea typeface="+mn-ea"/>
                <a:cs typeface="+mn-cs"/>
                <a:hlinkClick r:id="rId12" tooltip="מנוע בעירה פנימית"/>
              </a:rPr>
              <a:t>מנוע הבעירה הפנימית</a:t>
            </a:r>
            <a:r>
              <a:rPr lang="he-IL" sz="1200" b="0" i="0" kern="1200" dirty="0">
                <a:solidFill>
                  <a:schemeClr val="tx1"/>
                </a:solidFill>
                <a:effectLst/>
                <a:latin typeface="+mn-lt"/>
                <a:ea typeface="+mn-ea"/>
                <a:cs typeface="+mn-cs"/>
              </a:rPr>
              <a:t> ועוד.</a:t>
            </a:r>
          </a:p>
          <a:p>
            <a:pPr algn="r" rtl="1"/>
            <a:r>
              <a:rPr lang="he-IL" sz="1200" b="1" i="0" kern="1200" dirty="0">
                <a:solidFill>
                  <a:schemeClr val="tx1"/>
                </a:solidFill>
                <a:effectLst/>
                <a:latin typeface="+mn-lt"/>
                <a:ea typeface="+mn-ea"/>
                <a:cs typeface="+mn-cs"/>
              </a:rPr>
              <a:t>המהפכה השלישית</a:t>
            </a:r>
            <a:r>
              <a:rPr lang="he-IL" sz="1200" b="0" i="0" kern="1200" dirty="0">
                <a:solidFill>
                  <a:schemeClr val="tx1"/>
                </a:solidFill>
                <a:effectLst/>
                <a:latin typeface="+mn-lt"/>
                <a:ea typeface="+mn-ea"/>
                <a:cs typeface="+mn-cs"/>
              </a:rPr>
              <a:t> - שהחלה ב</a:t>
            </a:r>
            <a:r>
              <a:rPr lang="he-IL" sz="1200" b="0" i="0" u="none" strike="noStrike" kern="1200" dirty="0">
                <a:solidFill>
                  <a:schemeClr val="tx1"/>
                </a:solidFill>
                <a:effectLst/>
                <a:latin typeface="+mn-lt"/>
                <a:ea typeface="+mn-ea"/>
                <a:cs typeface="+mn-cs"/>
                <a:hlinkClick r:id="rId13" tooltip="שנות ה-80 של המאה ה-20"/>
              </a:rPr>
              <a:t>שנות ה-80 של המאה ה-20</a:t>
            </a:r>
            <a:r>
              <a:rPr lang="he-IL" sz="1200" b="0" i="0" kern="1200" dirty="0">
                <a:solidFill>
                  <a:schemeClr val="tx1"/>
                </a:solidFill>
                <a:effectLst/>
                <a:latin typeface="+mn-lt"/>
                <a:ea typeface="+mn-ea"/>
                <a:cs typeface="+mn-cs"/>
              </a:rPr>
              <a:t>, ובמרכזה תחילת הדיגיטציה, </a:t>
            </a:r>
            <a:r>
              <a:rPr lang="he-IL" sz="1200" b="0" i="0" u="none" strike="noStrike" kern="1200" dirty="0">
                <a:solidFill>
                  <a:schemeClr val="tx1"/>
                </a:solidFill>
                <a:effectLst/>
                <a:latin typeface="+mn-lt"/>
                <a:ea typeface="+mn-ea"/>
                <a:cs typeface="+mn-cs"/>
                <a:hlinkClick r:id="rId14" tooltip="מחשב אישי"/>
              </a:rPr>
              <a:t>המחשב האישי</a:t>
            </a:r>
            <a:r>
              <a:rPr lang="he-IL" sz="1200" b="0" i="0" kern="1200" dirty="0">
                <a:solidFill>
                  <a:schemeClr val="tx1"/>
                </a:solidFill>
                <a:effectLst/>
                <a:latin typeface="+mn-lt"/>
                <a:ea typeface="+mn-ea"/>
                <a:cs typeface="+mn-cs"/>
              </a:rPr>
              <a:t>, </a:t>
            </a:r>
            <a:r>
              <a:rPr lang="he-IL" sz="1200" b="0" i="0" u="none" strike="noStrike" kern="1200" dirty="0">
                <a:solidFill>
                  <a:schemeClr val="tx1"/>
                </a:solidFill>
                <a:effectLst/>
                <a:latin typeface="+mn-lt"/>
                <a:ea typeface="+mn-ea"/>
                <a:cs typeface="+mn-cs"/>
                <a:hlinkClick r:id="rId15" tooltip="אינטרנט"/>
              </a:rPr>
              <a:t>האינטרנט</a:t>
            </a:r>
            <a:r>
              <a:rPr lang="he-IL" sz="1200" b="0" i="0" kern="1200" dirty="0">
                <a:solidFill>
                  <a:schemeClr val="tx1"/>
                </a:solidFill>
                <a:effectLst/>
                <a:latin typeface="+mn-lt"/>
                <a:ea typeface="+mn-ea"/>
                <a:cs typeface="+mn-cs"/>
              </a:rPr>
              <a:t>, ה-</a:t>
            </a:r>
            <a:r>
              <a:rPr lang="en-US" sz="1200" b="0" i="0" u="none" strike="noStrike" kern="1200" dirty="0">
                <a:solidFill>
                  <a:schemeClr val="tx1"/>
                </a:solidFill>
                <a:effectLst/>
                <a:latin typeface="+mn-lt"/>
                <a:ea typeface="+mn-ea"/>
                <a:cs typeface="+mn-cs"/>
                <a:hlinkClick r:id="rId16"/>
              </a:rPr>
              <a:t>ICT</a:t>
            </a:r>
            <a:r>
              <a:rPr lang="en-US" sz="1200" b="0" i="0" kern="1200" dirty="0">
                <a:solidFill>
                  <a:schemeClr val="tx1"/>
                </a:solidFill>
                <a:effectLst/>
                <a:latin typeface="+mn-lt"/>
                <a:ea typeface="+mn-ea"/>
                <a:cs typeface="+mn-cs"/>
              </a:rPr>
              <a:t> </a:t>
            </a:r>
            <a:r>
              <a:rPr lang="he-IL" sz="1200" b="0" i="0" kern="1200" dirty="0">
                <a:solidFill>
                  <a:schemeClr val="tx1"/>
                </a:solidFill>
                <a:effectLst/>
                <a:latin typeface="+mn-lt"/>
                <a:ea typeface="+mn-ea"/>
                <a:cs typeface="+mn-cs"/>
              </a:rPr>
              <a:t>ועוד.</a:t>
            </a:r>
          </a:p>
          <a:p>
            <a:pPr algn="r" rtl="1"/>
            <a:r>
              <a:rPr lang="he-IL" sz="1200" b="1" i="0" u="none" strike="noStrike" kern="1200" dirty="0">
                <a:solidFill>
                  <a:schemeClr val="tx1"/>
                </a:solidFill>
                <a:effectLst/>
                <a:latin typeface="+mn-lt"/>
                <a:ea typeface="+mn-ea"/>
                <a:cs typeface="+mn-cs"/>
                <a:hlinkClick r:id="rId17" tooltip="המהפכה הרביעית (הדף אינו קיים)"/>
              </a:rPr>
              <a:t>המהפכה הרביעית</a:t>
            </a:r>
            <a:r>
              <a:rPr lang="he-IL" sz="1200" b="0" i="0" kern="1200" dirty="0">
                <a:solidFill>
                  <a:schemeClr val="tx1"/>
                </a:solidFill>
                <a:effectLst/>
                <a:latin typeface="+mn-lt"/>
                <a:ea typeface="+mn-ea"/>
                <a:cs typeface="+mn-cs"/>
              </a:rPr>
              <a:t> - שהחלה ב</a:t>
            </a:r>
            <a:r>
              <a:rPr lang="he-IL" sz="1200" b="0" i="0" u="none" strike="noStrike" kern="1200" dirty="0">
                <a:solidFill>
                  <a:schemeClr val="tx1"/>
                </a:solidFill>
                <a:effectLst/>
                <a:latin typeface="+mn-lt"/>
                <a:ea typeface="+mn-ea"/>
                <a:cs typeface="+mn-cs"/>
                <a:hlinkClick r:id="rId18" tooltip="מנוע בעירה חיצונית"/>
              </a:rPr>
              <a:t>עשור השני של המאה ה-21</a:t>
            </a:r>
            <a:r>
              <a:rPr lang="he-IL" sz="1200" b="0" i="0" kern="1200" dirty="0">
                <a:solidFill>
                  <a:schemeClr val="tx1"/>
                </a:solidFill>
                <a:effectLst/>
                <a:latin typeface="+mn-lt"/>
                <a:ea typeface="+mn-ea"/>
                <a:cs typeface="+mn-cs"/>
              </a:rPr>
              <a:t>, ובמרכזה </a:t>
            </a:r>
            <a:r>
              <a:rPr lang="he-IL" sz="1200" b="0" i="0" u="none" strike="noStrike" kern="1200" dirty="0">
                <a:solidFill>
                  <a:schemeClr val="tx1"/>
                </a:solidFill>
                <a:effectLst/>
                <a:latin typeface="+mn-lt"/>
                <a:ea typeface="+mn-ea"/>
                <a:cs typeface="+mn-cs"/>
                <a:hlinkClick r:id="rId19" tooltip="רובוטיקה"/>
              </a:rPr>
              <a:t>רובוטיקה</a:t>
            </a:r>
            <a:r>
              <a:rPr lang="he-IL" sz="1200" b="0" i="0" kern="1200" dirty="0">
                <a:solidFill>
                  <a:schemeClr val="tx1"/>
                </a:solidFill>
                <a:effectLst/>
                <a:latin typeface="+mn-lt"/>
                <a:ea typeface="+mn-ea"/>
                <a:cs typeface="+mn-cs"/>
              </a:rPr>
              <a:t>, </a:t>
            </a:r>
            <a:r>
              <a:rPr lang="he-IL" sz="1200" b="0" i="0" u="none" strike="noStrike" kern="1200" dirty="0">
                <a:solidFill>
                  <a:schemeClr val="tx1"/>
                </a:solidFill>
                <a:effectLst/>
                <a:latin typeface="+mn-lt"/>
                <a:ea typeface="+mn-ea"/>
                <a:cs typeface="+mn-cs"/>
                <a:hlinkClick r:id="rId20" tooltip="בינה מלאכותית"/>
              </a:rPr>
              <a:t>בינה מלאכותית</a:t>
            </a:r>
            <a:r>
              <a:rPr lang="he-IL" sz="1200" b="0" i="0" kern="1200" dirty="0">
                <a:solidFill>
                  <a:schemeClr val="tx1"/>
                </a:solidFill>
                <a:effectLst/>
                <a:latin typeface="+mn-lt"/>
                <a:ea typeface="+mn-ea"/>
                <a:cs typeface="+mn-cs"/>
              </a:rPr>
              <a:t>, </a:t>
            </a:r>
            <a:r>
              <a:rPr lang="he-IL" sz="1200" b="0" i="0" u="none" strike="noStrike" kern="1200" dirty="0">
                <a:solidFill>
                  <a:schemeClr val="tx1"/>
                </a:solidFill>
                <a:effectLst/>
                <a:latin typeface="+mn-lt"/>
                <a:ea typeface="+mn-ea"/>
                <a:cs typeface="+mn-cs"/>
                <a:hlinkClick r:id="rId21" tooltip="Big data"/>
              </a:rPr>
              <a:t>ביג דאטה</a:t>
            </a:r>
            <a:r>
              <a:rPr lang="he-IL" sz="1200" b="0" i="0" kern="1200" dirty="0">
                <a:solidFill>
                  <a:schemeClr val="tx1"/>
                </a:solidFill>
                <a:effectLst/>
                <a:latin typeface="+mn-lt"/>
                <a:ea typeface="+mn-ea"/>
                <a:cs typeface="+mn-cs"/>
              </a:rPr>
              <a:t>, </a:t>
            </a:r>
            <a:r>
              <a:rPr lang="he-IL" sz="1200" b="0" i="0" u="none" strike="noStrike" kern="1200" dirty="0">
                <a:solidFill>
                  <a:schemeClr val="tx1"/>
                </a:solidFill>
                <a:effectLst/>
                <a:latin typeface="+mn-lt"/>
                <a:ea typeface="+mn-ea"/>
                <a:cs typeface="+mn-cs"/>
                <a:hlinkClick r:id="rId22" tooltip="ננוטכנולוגיה"/>
              </a:rPr>
              <a:t>ננוטכנולוגיה</a:t>
            </a:r>
            <a:r>
              <a:rPr lang="he-IL" sz="1200" b="0" i="0" kern="1200" dirty="0">
                <a:solidFill>
                  <a:schemeClr val="tx1"/>
                </a:solidFill>
                <a:effectLst/>
                <a:latin typeface="+mn-lt"/>
                <a:ea typeface="+mn-ea"/>
                <a:cs typeface="+mn-cs"/>
              </a:rPr>
              <a:t> ועוד.</a:t>
            </a:r>
          </a:p>
          <a:p>
            <a:pPr algn="r" rtl="1"/>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a:t>
            </a:fld>
            <a:endParaRPr lang="he-IL"/>
          </a:p>
        </p:txBody>
      </p:sp>
    </p:spTree>
    <p:extLst>
      <p:ext uri="{BB962C8B-B14F-4D97-AF65-F5344CB8AC3E}">
        <p14:creationId xmlns:p14="http://schemas.microsoft.com/office/powerpoint/2010/main" val="131255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https://www.bitmascot.com/ai-will-create-new-jobs/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47</a:t>
            </a:fld>
            <a:endParaRPr lang="he-IL"/>
          </a:p>
        </p:txBody>
      </p:sp>
    </p:spTree>
    <p:extLst>
      <p:ext uri="{BB962C8B-B14F-4D97-AF65-F5344CB8AC3E}">
        <p14:creationId xmlns:p14="http://schemas.microsoft.com/office/powerpoint/2010/main" val="2453165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https://www.bitmascot.com/ai-will-create-new-jobs/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48</a:t>
            </a:fld>
            <a:endParaRPr lang="he-IL"/>
          </a:p>
        </p:txBody>
      </p:sp>
    </p:spTree>
    <p:extLst>
      <p:ext uri="{BB962C8B-B14F-4D97-AF65-F5344CB8AC3E}">
        <p14:creationId xmlns:p14="http://schemas.microsoft.com/office/powerpoint/2010/main" val="2529910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https://www.bitmascot.com/ai-will-create-new-jobs/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49</a:t>
            </a:fld>
            <a:endParaRPr lang="he-IL"/>
          </a:p>
        </p:txBody>
      </p:sp>
    </p:spTree>
    <p:extLst>
      <p:ext uri="{BB962C8B-B14F-4D97-AF65-F5344CB8AC3E}">
        <p14:creationId xmlns:p14="http://schemas.microsoft.com/office/powerpoint/2010/main" val="578760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Education</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52</a:t>
            </a:fld>
            <a:endParaRPr lang="he-IL"/>
          </a:p>
        </p:txBody>
      </p:sp>
    </p:spTree>
    <p:extLst>
      <p:ext uri="{BB962C8B-B14F-4D97-AF65-F5344CB8AC3E}">
        <p14:creationId xmlns:p14="http://schemas.microsoft.com/office/powerpoint/2010/main" val="3685031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https://www.bitmascot.com/ai-will-create-new-jobs/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53</a:t>
            </a:fld>
            <a:endParaRPr lang="he-IL"/>
          </a:p>
        </p:txBody>
      </p:sp>
    </p:spTree>
    <p:extLst>
      <p:ext uri="{BB962C8B-B14F-4D97-AF65-F5344CB8AC3E}">
        <p14:creationId xmlns:p14="http://schemas.microsoft.com/office/powerpoint/2010/main" val="1316855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https://www.bitmascot.com/ai-will-create-new-jobs/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54</a:t>
            </a:fld>
            <a:endParaRPr lang="he-IL"/>
          </a:p>
        </p:txBody>
      </p:sp>
    </p:spTree>
    <p:extLst>
      <p:ext uri="{BB962C8B-B14F-4D97-AF65-F5344CB8AC3E}">
        <p14:creationId xmlns:p14="http://schemas.microsoft.com/office/powerpoint/2010/main" val="128276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https://towardsdatascience.com/advantages-and-disadvantages-of-artificial-intelligence-182a5ef6588c</a:t>
            </a:r>
          </a:p>
          <a:p>
            <a:endParaRPr lang="en-US" dirty="0"/>
          </a:p>
          <a:p>
            <a:r>
              <a:rPr lang="en-US" dirty="0"/>
              <a:t>https://www.mjvinnovation.com/blog/benefits-of-data-science-for-your-business/</a:t>
            </a:r>
          </a:p>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58</a:t>
            </a:fld>
            <a:endParaRPr lang="he-IL"/>
          </a:p>
        </p:txBody>
      </p:sp>
    </p:spTree>
    <p:extLst>
      <p:ext uri="{BB962C8B-B14F-4D97-AF65-F5344CB8AC3E}">
        <p14:creationId xmlns:p14="http://schemas.microsoft.com/office/powerpoint/2010/main" val="1810582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John McCarthy </a:t>
            </a:r>
            <a:r>
              <a:rPr lang="en-US" sz="1200" b="0" i="0" kern="1200" dirty="0">
                <a:solidFill>
                  <a:schemeClr val="tx1"/>
                </a:solidFill>
                <a:effectLst/>
                <a:latin typeface="+mn-lt"/>
                <a:ea typeface="+mn-ea"/>
                <a:cs typeface="+mn-cs"/>
              </a:rPr>
              <a:t>invented the term Artificial Intelligence in the year 1950</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59</a:t>
            </a:fld>
            <a:endParaRPr lang="he-IL"/>
          </a:p>
        </p:txBody>
      </p:sp>
    </p:spTree>
    <p:extLst>
      <p:ext uri="{BB962C8B-B14F-4D97-AF65-F5344CB8AC3E}">
        <p14:creationId xmlns:p14="http://schemas.microsoft.com/office/powerpoint/2010/main" val="1565335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https://towardsdatascience.com/advantages-and-disadvantages-of-artificial-intelligence-182a5ef6588c</a:t>
            </a:r>
          </a:p>
          <a:p>
            <a:endParaRPr lang="en-US" dirty="0"/>
          </a:p>
          <a:p>
            <a:r>
              <a:rPr lang="en-US" dirty="0"/>
              <a:t>https://www.mjvinnovation.com/blog/benefits-of-data-science-for-your-business/</a:t>
            </a:r>
          </a:p>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60</a:t>
            </a:fld>
            <a:endParaRPr lang="he-IL"/>
          </a:p>
        </p:txBody>
      </p:sp>
    </p:spTree>
    <p:extLst>
      <p:ext uri="{BB962C8B-B14F-4D97-AF65-F5344CB8AC3E}">
        <p14:creationId xmlns:p14="http://schemas.microsoft.com/office/powerpoint/2010/main" val="1346583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https://towardsdatascience.com/advantages-and-disadvantages-of-artificial-intelligence-182a5ef6588c</a:t>
            </a:r>
          </a:p>
          <a:p>
            <a:endParaRPr lang="en-US" dirty="0"/>
          </a:p>
          <a:p>
            <a:r>
              <a:rPr lang="en-US" dirty="0"/>
              <a:t>https://www.mjvinnovation.com/blog/benefits-of-data-science-for-your-business/</a:t>
            </a:r>
          </a:p>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61</a:t>
            </a:fld>
            <a:endParaRPr lang="he-IL"/>
          </a:p>
        </p:txBody>
      </p:sp>
    </p:spTree>
    <p:extLst>
      <p:ext uri="{BB962C8B-B14F-4D97-AF65-F5344CB8AC3E}">
        <p14:creationId xmlns:p14="http://schemas.microsoft.com/office/powerpoint/2010/main" val="115014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computational science now constitutes the 'third pillar' of scientific inquiry, enabling researchers to build and test models of complex phenomena." </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Examples such as multi-century climate shifts, multidimensional flight stresses on aircraft, and stellar explosions.</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The fourth leg refers to the usage of advanced computing capabilities to manipulate and explore massive datasets. </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For example, the decoding of the human genome in 2001.</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a:t>
            </a:fld>
            <a:endParaRPr lang="he-IL"/>
          </a:p>
        </p:txBody>
      </p:sp>
    </p:spTree>
    <p:extLst>
      <p:ext uri="{BB962C8B-B14F-4D97-AF65-F5344CB8AC3E}">
        <p14:creationId xmlns:p14="http://schemas.microsoft.com/office/powerpoint/2010/main" val="45022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John McCarthy </a:t>
            </a:r>
            <a:r>
              <a:rPr lang="en-US" sz="1200" b="0" i="0" kern="1200" dirty="0">
                <a:solidFill>
                  <a:schemeClr val="tx1"/>
                </a:solidFill>
                <a:effectLst/>
                <a:latin typeface="+mn-lt"/>
                <a:ea typeface="+mn-ea"/>
                <a:cs typeface="+mn-cs"/>
              </a:rPr>
              <a:t>invented the term Artificial Intelligence in the year 1950</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62</a:t>
            </a:fld>
            <a:endParaRPr lang="he-IL"/>
          </a:p>
        </p:txBody>
      </p:sp>
    </p:spTree>
    <p:extLst>
      <p:ext uri="{BB962C8B-B14F-4D97-AF65-F5344CB8AC3E}">
        <p14:creationId xmlns:p14="http://schemas.microsoft.com/office/powerpoint/2010/main" val="1140095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John McCarthy </a:t>
            </a:r>
            <a:r>
              <a:rPr lang="en-US" sz="1200" b="0" i="0" kern="1200" dirty="0">
                <a:solidFill>
                  <a:schemeClr val="tx1"/>
                </a:solidFill>
                <a:effectLst/>
                <a:latin typeface="+mn-lt"/>
                <a:ea typeface="+mn-ea"/>
                <a:cs typeface="+mn-cs"/>
              </a:rPr>
              <a:t>invented the term Artificial Intelligence in the year 1950</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63</a:t>
            </a:fld>
            <a:endParaRPr lang="he-IL"/>
          </a:p>
        </p:txBody>
      </p:sp>
    </p:spTree>
    <p:extLst>
      <p:ext uri="{BB962C8B-B14F-4D97-AF65-F5344CB8AC3E}">
        <p14:creationId xmlns:p14="http://schemas.microsoft.com/office/powerpoint/2010/main" val="2399589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 the first type of traditional prediction model, the input data set along with statistical assumptions and calculations determine the prediction algorithm. The input data set is analyzed (or “fitted to the data”) using statistical techniques. The prediction algorithm that is the one best suited to describing the data as determined by the statistical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type of traditional prediction model uses an explicit set of rules (e.g., if X then Y) to transform the inputs into a prediction. Instead of the prediction algorithm being “discovered” through statistical calculations, these rules are usually ones that are known by experts in the prediction domain (e.g., the medical knowledge physicians have in diagnosing/predicting a disease).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contrast to the traditional quant prediction models, machine learning prediction models are developed in two steps.</a:t>
            </a:r>
          </a:p>
          <a:p>
            <a:r>
              <a:rPr lang="en-US" sz="1200" b="0" i="0" kern="1200" dirty="0">
                <a:solidFill>
                  <a:schemeClr val="tx1"/>
                </a:solidFill>
                <a:effectLst/>
                <a:latin typeface="+mn-lt"/>
                <a:ea typeface="+mn-ea"/>
                <a:cs typeface="+mn-cs"/>
              </a:rPr>
              <a:t>In the first step, a machine learning model is trained. In this training step the input data, the historical results associated with these inputs,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 training algorithm are used to iteratively arrive at the prediction algorithm.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the end of the first step, the model is “trained” and is now ready to make predictions.</a:t>
            </a:r>
          </a:p>
          <a:p>
            <a:r>
              <a:rPr lang="en-US" sz="1200" b="0" i="0" kern="1200" dirty="0">
                <a:solidFill>
                  <a:schemeClr val="tx1"/>
                </a:solidFill>
                <a:effectLst/>
                <a:latin typeface="+mn-lt"/>
                <a:ea typeface="+mn-ea"/>
                <a:cs typeface="+mn-cs"/>
              </a:rPr>
              <a:t>In the second step, the prediction step, the trained machine learning model uses the prediction algorithm arrived at in the training step to transform new inputs into predictions.</a:t>
            </a:r>
          </a:p>
          <a:p>
            <a:endParaRPr lang="en-US" sz="1200" b="0" i="0" kern="1200" dirty="0">
              <a:solidFill>
                <a:schemeClr val="tx1"/>
              </a:solidFill>
              <a:effectLst/>
              <a:latin typeface="+mn-lt"/>
              <a:ea typeface="+mn-ea"/>
              <a:cs typeface="+mn-cs"/>
            </a:endParaRPr>
          </a:p>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64</a:t>
            </a:fld>
            <a:endParaRPr lang="he-IL"/>
          </a:p>
        </p:txBody>
      </p:sp>
    </p:spTree>
    <p:extLst>
      <p:ext uri="{BB962C8B-B14F-4D97-AF65-F5344CB8AC3E}">
        <p14:creationId xmlns:p14="http://schemas.microsoft.com/office/powerpoint/2010/main" val="2657398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John McCarthy </a:t>
            </a:r>
            <a:r>
              <a:rPr lang="en-US" sz="1200" b="0" i="0" kern="1200" dirty="0">
                <a:solidFill>
                  <a:schemeClr val="tx1"/>
                </a:solidFill>
                <a:effectLst/>
                <a:latin typeface="+mn-lt"/>
                <a:ea typeface="+mn-ea"/>
                <a:cs typeface="+mn-cs"/>
              </a:rPr>
              <a:t>invented the term Artificial Intelligence in the year 1950</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65</a:t>
            </a:fld>
            <a:endParaRPr lang="he-IL"/>
          </a:p>
        </p:txBody>
      </p:sp>
    </p:spTree>
    <p:extLst>
      <p:ext uri="{BB962C8B-B14F-4D97-AF65-F5344CB8AC3E}">
        <p14:creationId xmlns:p14="http://schemas.microsoft.com/office/powerpoint/2010/main" val="3937415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John McCarthy </a:t>
            </a:r>
            <a:r>
              <a:rPr lang="en-US" sz="1200" b="0" i="0" kern="1200" dirty="0">
                <a:solidFill>
                  <a:schemeClr val="tx1"/>
                </a:solidFill>
                <a:effectLst/>
                <a:latin typeface="+mn-lt"/>
                <a:ea typeface="+mn-ea"/>
                <a:cs typeface="+mn-cs"/>
              </a:rPr>
              <a:t>invented the term Artificial Intelligence in the year 1950</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66</a:t>
            </a:fld>
            <a:endParaRPr lang="he-IL"/>
          </a:p>
        </p:txBody>
      </p:sp>
    </p:spTree>
    <p:extLst>
      <p:ext uri="{BB962C8B-B14F-4D97-AF65-F5344CB8AC3E}">
        <p14:creationId xmlns:p14="http://schemas.microsoft.com/office/powerpoint/2010/main" val="4107426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67</a:t>
            </a:fld>
            <a:endParaRPr lang="he-IL"/>
          </a:p>
        </p:txBody>
      </p:sp>
    </p:spTree>
    <p:extLst>
      <p:ext uri="{BB962C8B-B14F-4D97-AF65-F5344CB8AC3E}">
        <p14:creationId xmlns:p14="http://schemas.microsoft.com/office/powerpoint/2010/main" val="3010718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68</a:t>
            </a:fld>
            <a:endParaRPr lang="he-IL"/>
          </a:p>
        </p:txBody>
      </p:sp>
    </p:spTree>
    <p:extLst>
      <p:ext uri="{BB962C8B-B14F-4D97-AF65-F5344CB8AC3E}">
        <p14:creationId xmlns:p14="http://schemas.microsoft.com/office/powerpoint/2010/main" val="2904719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69</a:t>
            </a:fld>
            <a:endParaRPr lang="he-IL"/>
          </a:p>
        </p:txBody>
      </p:sp>
    </p:spTree>
    <p:extLst>
      <p:ext uri="{BB962C8B-B14F-4D97-AF65-F5344CB8AC3E}">
        <p14:creationId xmlns:p14="http://schemas.microsoft.com/office/powerpoint/2010/main" val="2144755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70</a:t>
            </a:fld>
            <a:endParaRPr lang="he-IL"/>
          </a:p>
        </p:txBody>
      </p:sp>
    </p:spTree>
    <p:extLst>
      <p:ext uri="{BB962C8B-B14F-4D97-AF65-F5344CB8AC3E}">
        <p14:creationId xmlns:p14="http://schemas.microsoft.com/office/powerpoint/2010/main" val="2570441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71</a:t>
            </a:fld>
            <a:endParaRPr lang="he-IL"/>
          </a:p>
        </p:txBody>
      </p:sp>
    </p:spTree>
    <p:extLst>
      <p:ext uri="{BB962C8B-B14F-4D97-AF65-F5344CB8AC3E}">
        <p14:creationId xmlns:p14="http://schemas.microsoft.com/office/powerpoint/2010/main" val="165888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39FDD-621E-47A9-A99A-67A3F65465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958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72</a:t>
            </a:fld>
            <a:endParaRPr lang="he-IL"/>
          </a:p>
        </p:txBody>
      </p:sp>
    </p:spTree>
    <p:extLst>
      <p:ext uri="{BB962C8B-B14F-4D97-AF65-F5344CB8AC3E}">
        <p14:creationId xmlns:p14="http://schemas.microsoft.com/office/powerpoint/2010/main" val="34443375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73</a:t>
            </a:fld>
            <a:endParaRPr lang="he-IL"/>
          </a:p>
        </p:txBody>
      </p:sp>
    </p:spTree>
    <p:extLst>
      <p:ext uri="{BB962C8B-B14F-4D97-AF65-F5344CB8AC3E}">
        <p14:creationId xmlns:p14="http://schemas.microsoft.com/office/powerpoint/2010/main" val="11228173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74</a:t>
            </a:fld>
            <a:endParaRPr lang="he-IL"/>
          </a:p>
        </p:txBody>
      </p:sp>
    </p:spTree>
    <p:extLst>
      <p:ext uri="{BB962C8B-B14F-4D97-AF65-F5344CB8AC3E}">
        <p14:creationId xmlns:p14="http://schemas.microsoft.com/office/powerpoint/2010/main" val="479952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75</a:t>
            </a:fld>
            <a:endParaRPr lang="he-IL"/>
          </a:p>
        </p:txBody>
      </p:sp>
    </p:spTree>
    <p:extLst>
      <p:ext uri="{BB962C8B-B14F-4D97-AF65-F5344CB8AC3E}">
        <p14:creationId xmlns:p14="http://schemas.microsoft.com/office/powerpoint/2010/main" val="7592121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76</a:t>
            </a:fld>
            <a:endParaRPr lang="he-IL"/>
          </a:p>
        </p:txBody>
      </p:sp>
    </p:spTree>
    <p:extLst>
      <p:ext uri="{BB962C8B-B14F-4D97-AF65-F5344CB8AC3E}">
        <p14:creationId xmlns:p14="http://schemas.microsoft.com/office/powerpoint/2010/main" val="2221651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77</a:t>
            </a:fld>
            <a:endParaRPr lang="he-IL"/>
          </a:p>
        </p:txBody>
      </p:sp>
    </p:spTree>
    <p:extLst>
      <p:ext uri="{BB962C8B-B14F-4D97-AF65-F5344CB8AC3E}">
        <p14:creationId xmlns:p14="http://schemas.microsoft.com/office/powerpoint/2010/main" val="27949945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78</a:t>
            </a:fld>
            <a:endParaRPr lang="he-IL"/>
          </a:p>
        </p:txBody>
      </p:sp>
    </p:spTree>
    <p:extLst>
      <p:ext uri="{BB962C8B-B14F-4D97-AF65-F5344CB8AC3E}">
        <p14:creationId xmlns:p14="http://schemas.microsoft.com/office/powerpoint/2010/main" val="299884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79</a:t>
            </a:fld>
            <a:endParaRPr lang="he-IL"/>
          </a:p>
        </p:txBody>
      </p:sp>
    </p:spTree>
    <p:extLst>
      <p:ext uri="{BB962C8B-B14F-4D97-AF65-F5344CB8AC3E}">
        <p14:creationId xmlns:p14="http://schemas.microsoft.com/office/powerpoint/2010/main" val="2728361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80</a:t>
            </a:fld>
            <a:endParaRPr lang="he-IL"/>
          </a:p>
        </p:txBody>
      </p:sp>
    </p:spTree>
    <p:extLst>
      <p:ext uri="{BB962C8B-B14F-4D97-AF65-F5344CB8AC3E}">
        <p14:creationId xmlns:p14="http://schemas.microsoft.com/office/powerpoint/2010/main" val="2619441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81</a:t>
            </a:fld>
            <a:endParaRPr lang="he-IL"/>
          </a:p>
        </p:txBody>
      </p:sp>
    </p:spTree>
    <p:extLst>
      <p:ext uri="{BB962C8B-B14F-4D97-AF65-F5344CB8AC3E}">
        <p14:creationId xmlns:p14="http://schemas.microsoft.com/office/powerpoint/2010/main" val="3975951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F39FDD-621E-47A9-A99A-67A3F65465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2237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82</a:t>
            </a:fld>
            <a:endParaRPr lang="he-IL"/>
          </a:p>
        </p:txBody>
      </p:sp>
    </p:spTree>
    <p:extLst>
      <p:ext uri="{BB962C8B-B14F-4D97-AF65-F5344CB8AC3E}">
        <p14:creationId xmlns:p14="http://schemas.microsoft.com/office/powerpoint/2010/main" val="855726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83</a:t>
            </a:fld>
            <a:endParaRPr lang="he-IL"/>
          </a:p>
        </p:txBody>
      </p:sp>
    </p:spTree>
    <p:extLst>
      <p:ext uri="{BB962C8B-B14F-4D97-AF65-F5344CB8AC3E}">
        <p14:creationId xmlns:p14="http://schemas.microsoft.com/office/powerpoint/2010/main" val="8488865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84</a:t>
            </a:fld>
            <a:endParaRPr lang="he-IL"/>
          </a:p>
        </p:txBody>
      </p:sp>
    </p:spTree>
    <p:extLst>
      <p:ext uri="{BB962C8B-B14F-4D97-AF65-F5344CB8AC3E}">
        <p14:creationId xmlns:p14="http://schemas.microsoft.com/office/powerpoint/2010/main" val="34028087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https://luminousmen.com/post/machine-learning-types/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85</a:t>
            </a:fld>
            <a:endParaRPr lang="he-IL"/>
          </a:p>
        </p:txBody>
      </p:sp>
    </p:spTree>
    <p:extLst>
      <p:ext uri="{BB962C8B-B14F-4D97-AF65-F5344CB8AC3E}">
        <p14:creationId xmlns:p14="http://schemas.microsoft.com/office/powerpoint/2010/main" val="756239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William E. Deming</a:t>
            </a:r>
            <a:endParaRPr lang="he-IL" b="0" dirty="0"/>
          </a:p>
        </p:txBody>
      </p:sp>
      <p:sp>
        <p:nvSpPr>
          <p:cNvPr id="4" name="Slide Number Placeholder 3"/>
          <p:cNvSpPr>
            <a:spLocks noGrp="1"/>
          </p:cNvSpPr>
          <p:nvPr>
            <p:ph type="sldNum" sz="quarter" idx="5"/>
          </p:nvPr>
        </p:nvSpPr>
        <p:spPr/>
        <p:txBody>
          <a:bodyPr/>
          <a:lstStyle/>
          <a:p>
            <a:fld id="{C945BCBE-00AB-4481-AD72-36119B3F4889}" type="slidenum">
              <a:rPr lang="he-IL" smtClean="0"/>
              <a:t>86</a:t>
            </a:fld>
            <a:endParaRPr lang="he-IL"/>
          </a:p>
        </p:txBody>
      </p:sp>
    </p:spTree>
    <p:extLst>
      <p:ext uri="{BB962C8B-B14F-4D97-AF65-F5344CB8AC3E}">
        <p14:creationId xmlns:p14="http://schemas.microsoft.com/office/powerpoint/2010/main" val="9633395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William E. Deming</a:t>
            </a:r>
            <a:endParaRPr lang="he-IL" b="0" dirty="0"/>
          </a:p>
        </p:txBody>
      </p:sp>
      <p:sp>
        <p:nvSpPr>
          <p:cNvPr id="4" name="Slide Number Placeholder 3"/>
          <p:cNvSpPr>
            <a:spLocks noGrp="1"/>
          </p:cNvSpPr>
          <p:nvPr>
            <p:ph type="sldNum" sz="quarter" idx="5"/>
          </p:nvPr>
        </p:nvSpPr>
        <p:spPr/>
        <p:txBody>
          <a:bodyPr/>
          <a:lstStyle/>
          <a:p>
            <a:fld id="{C945BCBE-00AB-4481-AD72-36119B3F4889}" type="slidenum">
              <a:rPr lang="he-IL" smtClean="0"/>
              <a:t>87</a:t>
            </a:fld>
            <a:endParaRPr lang="he-IL"/>
          </a:p>
        </p:txBody>
      </p:sp>
    </p:spTree>
    <p:extLst>
      <p:ext uri="{BB962C8B-B14F-4D97-AF65-F5344CB8AC3E}">
        <p14:creationId xmlns:p14="http://schemas.microsoft.com/office/powerpoint/2010/main" val="17953263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William E. Deming</a:t>
            </a:r>
            <a:endParaRPr lang="he-IL" b="0" dirty="0"/>
          </a:p>
        </p:txBody>
      </p:sp>
      <p:sp>
        <p:nvSpPr>
          <p:cNvPr id="4" name="Slide Number Placeholder 3"/>
          <p:cNvSpPr>
            <a:spLocks noGrp="1"/>
          </p:cNvSpPr>
          <p:nvPr>
            <p:ph type="sldNum" sz="quarter" idx="5"/>
          </p:nvPr>
        </p:nvSpPr>
        <p:spPr/>
        <p:txBody>
          <a:bodyPr/>
          <a:lstStyle/>
          <a:p>
            <a:fld id="{C945BCBE-00AB-4481-AD72-36119B3F4889}" type="slidenum">
              <a:rPr lang="he-IL" smtClean="0"/>
              <a:t>88</a:t>
            </a:fld>
            <a:endParaRPr lang="he-IL"/>
          </a:p>
        </p:txBody>
      </p:sp>
    </p:spTree>
    <p:extLst>
      <p:ext uri="{BB962C8B-B14F-4D97-AF65-F5344CB8AC3E}">
        <p14:creationId xmlns:p14="http://schemas.microsoft.com/office/powerpoint/2010/main" val="5645817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William E. Deming</a:t>
            </a:r>
            <a:endParaRPr lang="he-IL" b="0" dirty="0"/>
          </a:p>
        </p:txBody>
      </p:sp>
      <p:sp>
        <p:nvSpPr>
          <p:cNvPr id="4" name="Slide Number Placeholder 3"/>
          <p:cNvSpPr>
            <a:spLocks noGrp="1"/>
          </p:cNvSpPr>
          <p:nvPr>
            <p:ph type="sldNum" sz="quarter" idx="5"/>
          </p:nvPr>
        </p:nvSpPr>
        <p:spPr/>
        <p:txBody>
          <a:bodyPr/>
          <a:lstStyle/>
          <a:p>
            <a:fld id="{C945BCBE-00AB-4481-AD72-36119B3F4889}" type="slidenum">
              <a:rPr lang="he-IL" smtClean="0"/>
              <a:t>89</a:t>
            </a:fld>
            <a:endParaRPr lang="he-IL"/>
          </a:p>
        </p:txBody>
      </p:sp>
    </p:spTree>
    <p:extLst>
      <p:ext uri="{BB962C8B-B14F-4D97-AF65-F5344CB8AC3E}">
        <p14:creationId xmlns:p14="http://schemas.microsoft.com/office/powerpoint/2010/main" val="4155090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b="0" dirty="0"/>
          </a:p>
        </p:txBody>
      </p:sp>
      <p:sp>
        <p:nvSpPr>
          <p:cNvPr id="4" name="Slide Number Placeholder 3"/>
          <p:cNvSpPr>
            <a:spLocks noGrp="1"/>
          </p:cNvSpPr>
          <p:nvPr>
            <p:ph type="sldNum" sz="quarter" idx="5"/>
          </p:nvPr>
        </p:nvSpPr>
        <p:spPr/>
        <p:txBody>
          <a:bodyPr/>
          <a:lstStyle/>
          <a:p>
            <a:fld id="{C945BCBE-00AB-4481-AD72-36119B3F4889}" type="slidenum">
              <a:rPr lang="he-IL" smtClean="0"/>
              <a:t>90</a:t>
            </a:fld>
            <a:endParaRPr lang="he-IL"/>
          </a:p>
        </p:txBody>
      </p:sp>
    </p:spTree>
    <p:extLst>
      <p:ext uri="{BB962C8B-B14F-4D97-AF65-F5344CB8AC3E}">
        <p14:creationId xmlns:p14="http://schemas.microsoft.com/office/powerpoint/2010/main" val="18766738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b="0" dirty="0"/>
          </a:p>
        </p:txBody>
      </p:sp>
      <p:sp>
        <p:nvSpPr>
          <p:cNvPr id="4" name="Slide Number Placeholder 3"/>
          <p:cNvSpPr>
            <a:spLocks noGrp="1"/>
          </p:cNvSpPr>
          <p:nvPr>
            <p:ph type="sldNum" sz="quarter" idx="5"/>
          </p:nvPr>
        </p:nvSpPr>
        <p:spPr/>
        <p:txBody>
          <a:bodyPr/>
          <a:lstStyle/>
          <a:p>
            <a:fld id="{C945BCBE-00AB-4481-AD72-36119B3F4889}" type="slidenum">
              <a:rPr lang="he-IL" smtClean="0"/>
              <a:t>91</a:t>
            </a:fld>
            <a:endParaRPr lang="he-IL"/>
          </a:p>
        </p:txBody>
      </p:sp>
    </p:spTree>
    <p:extLst>
      <p:ext uri="{BB962C8B-B14F-4D97-AF65-F5344CB8AC3E}">
        <p14:creationId xmlns:p14="http://schemas.microsoft.com/office/powerpoint/2010/main" val="3836245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https://towardsdatascience.com/advantages-and-disadvantages-of-artificial-intelligence-182a5ef6588c</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21</a:t>
            </a:fld>
            <a:endParaRPr lang="he-IL"/>
          </a:p>
        </p:txBody>
      </p:sp>
    </p:spTree>
    <p:extLst>
      <p:ext uri="{BB962C8B-B14F-4D97-AF65-F5344CB8AC3E}">
        <p14:creationId xmlns:p14="http://schemas.microsoft.com/office/powerpoint/2010/main" val="27675680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b="0" dirty="0"/>
          </a:p>
        </p:txBody>
      </p:sp>
      <p:sp>
        <p:nvSpPr>
          <p:cNvPr id="4" name="Slide Number Placeholder 3"/>
          <p:cNvSpPr>
            <a:spLocks noGrp="1"/>
          </p:cNvSpPr>
          <p:nvPr>
            <p:ph type="sldNum" sz="quarter" idx="5"/>
          </p:nvPr>
        </p:nvSpPr>
        <p:spPr/>
        <p:txBody>
          <a:bodyPr/>
          <a:lstStyle/>
          <a:p>
            <a:fld id="{C945BCBE-00AB-4481-AD72-36119B3F4889}" type="slidenum">
              <a:rPr lang="he-IL" smtClean="0"/>
              <a:t>92</a:t>
            </a:fld>
            <a:endParaRPr lang="he-IL"/>
          </a:p>
        </p:txBody>
      </p:sp>
    </p:spTree>
    <p:extLst>
      <p:ext uri="{BB962C8B-B14F-4D97-AF65-F5344CB8AC3E}">
        <p14:creationId xmlns:p14="http://schemas.microsoft.com/office/powerpoint/2010/main" val="35133956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b="0" dirty="0"/>
          </a:p>
        </p:txBody>
      </p:sp>
      <p:sp>
        <p:nvSpPr>
          <p:cNvPr id="4" name="Slide Number Placeholder 3"/>
          <p:cNvSpPr>
            <a:spLocks noGrp="1"/>
          </p:cNvSpPr>
          <p:nvPr>
            <p:ph type="sldNum" sz="quarter" idx="5"/>
          </p:nvPr>
        </p:nvSpPr>
        <p:spPr/>
        <p:txBody>
          <a:bodyPr/>
          <a:lstStyle/>
          <a:p>
            <a:fld id="{C945BCBE-00AB-4481-AD72-36119B3F4889}" type="slidenum">
              <a:rPr lang="he-IL" smtClean="0"/>
              <a:t>93</a:t>
            </a:fld>
            <a:endParaRPr lang="he-IL"/>
          </a:p>
        </p:txBody>
      </p:sp>
    </p:spTree>
    <p:extLst>
      <p:ext uri="{BB962C8B-B14F-4D97-AF65-F5344CB8AC3E}">
        <p14:creationId xmlns:p14="http://schemas.microsoft.com/office/powerpoint/2010/main" val="21222710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is </a:t>
            </a:r>
            <a:r>
              <a:rPr lang="en-US" sz="1200" b="0" i="0" u="none" strike="noStrike" kern="1200" dirty="0">
                <a:solidFill>
                  <a:schemeClr val="tx1"/>
                </a:solidFill>
                <a:effectLst/>
                <a:latin typeface="+mn-lt"/>
                <a:ea typeface="+mn-ea"/>
                <a:cs typeface="+mn-cs"/>
                <a:hlinkClick r:id="rId3"/>
              </a:rPr>
              <a:t>intelligence</a:t>
            </a:r>
            <a:r>
              <a:rPr lang="en-US" sz="1200" b="0" i="0" kern="1200" dirty="0">
                <a:solidFill>
                  <a:schemeClr val="tx1"/>
                </a:solidFill>
                <a:effectLst/>
                <a:latin typeface="+mn-lt"/>
                <a:ea typeface="+mn-ea"/>
                <a:cs typeface="+mn-cs"/>
              </a:rPr>
              <a:t> demonstrated by </a:t>
            </a:r>
            <a:r>
              <a:rPr lang="en-US" sz="1200" b="0" i="0" u="none" strike="noStrike" kern="1200" dirty="0">
                <a:solidFill>
                  <a:schemeClr val="tx1"/>
                </a:solidFill>
                <a:effectLst/>
                <a:latin typeface="+mn-lt"/>
                <a:ea typeface="+mn-ea"/>
                <a:cs typeface="+mn-cs"/>
                <a:hlinkClick r:id="rId4" tooltip="Machine"/>
              </a:rPr>
              <a:t>machines</a:t>
            </a:r>
            <a:r>
              <a:rPr lang="en-US" sz="1200" b="0" i="0" kern="1200" dirty="0">
                <a:solidFill>
                  <a:schemeClr val="tx1"/>
                </a:solidFill>
                <a:effectLst/>
                <a:latin typeface="+mn-lt"/>
                <a:ea typeface="+mn-ea"/>
                <a:cs typeface="+mn-cs"/>
              </a:rPr>
              <a:t>, as opposed to the </a:t>
            </a:r>
            <a:r>
              <a:rPr lang="en-US" sz="1200" b="1" i="0" kern="1200" dirty="0">
                <a:solidFill>
                  <a:schemeClr val="tx1"/>
                </a:solidFill>
                <a:effectLst/>
                <a:latin typeface="+mn-lt"/>
                <a:ea typeface="+mn-ea"/>
                <a:cs typeface="+mn-cs"/>
              </a:rPr>
              <a:t>natural intelligence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Human intelligence"/>
              </a:rPr>
              <a:t>displayed by humans</a:t>
            </a:r>
            <a:r>
              <a:rPr lang="en-US" sz="1200" b="0" i="0" kern="1200" dirty="0">
                <a:solidFill>
                  <a:schemeClr val="tx1"/>
                </a:solidFill>
                <a:effectLst/>
                <a:latin typeface="+mn-lt"/>
                <a:ea typeface="+mn-ea"/>
                <a:cs typeface="+mn-cs"/>
              </a:rPr>
              <a:t> or </a:t>
            </a:r>
            <a:r>
              <a:rPr lang="en-US" sz="1200" b="0" i="0" u="sng" kern="1200" dirty="0">
                <a:solidFill>
                  <a:schemeClr val="tx1"/>
                </a:solidFill>
                <a:effectLst/>
                <a:latin typeface="+mn-lt"/>
                <a:ea typeface="+mn-ea"/>
                <a:cs typeface="+mn-cs"/>
                <a:hlinkClick r:id="rId6" tooltip="Animal cognition"/>
              </a:rPr>
              <a:t>animals</a:t>
            </a:r>
            <a:endParaRPr lang="en-US" sz="1200" b="0" i="0" u="sng"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Machine learning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ML</a:t>
            </a:r>
            <a:r>
              <a:rPr lang="en-US" sz="1200" b="0" i="0" kern="1200" dirty="0">
                <a:solidFill>
                  <a:schemeClr val="tx1"/>
                </a:solidFill>
                <a:effectLst/>
                <a:latin typeface="+mn-lt"/>
                <a:ea typeface="+mn-ea"/>
                <a:cs typeface="+mn-cs"/>
              </a:rPr>
              <a:t>) is the study of computer </a:t>
            </a:r>
            <a:r>
              <a:rPr lang="en-US" sz="1200" b="0" i="0" u="none" strike="noStrike" kern="1200" dirty="0">
                <a:solidFill>
                  <a:schemeClr val="tx1"/>
                </a:solidFill>
                <a:effectLst/>
                <a:latin typeface="+mn-lt"/>
                <a:ea typeface="+mn-ea"/>
                <a:cs typeface="+mn-cs"/>
                <a:hlinkClick r:id="rId7"/>
              </a:rPr>
              <a:t>algorithms</a:t>
            </a:r>
            <a:r>
              <a:rPr lang="en-US" sz="1200" b="0" i="0" kern="1200" dirty="0">
                <a:solidFill>
                  <a:schemeClr val="tx1"/>
                </a:solidFill>
                <a:effectLst/>
                <a:latin typeface="+mn-lt"/>
                <a:ea typeface="+mn-ea"/>
                <a:cs typeface="+mn-cs"/>
              </a:rPr>
              <a:t> that improve automatically through experience and by the use of data</a:t>
            </a:r>
            <a:endParaRPr lang="he-IL" u="none" dirty="0"/>
          </a:p>
        </p:txBody>
      </p:sp>
      <p:sp>
        <p:nvSpPr>
          <p:cNvPr id="4" name="Slide Number Placeholder 3"/>
          <p:cNvSpPr>
            <a:spLocks noGrp="1"/>
          </p:cNvSpPr>
          <p:nvPr>
            <p:ph type="sldNum" sz="quarter" idx="5"/>
          </p:nvPr>
        </p:nvSpPr>
        <p:spPr/>
        <p:txBody>
          <a:bodyPr/>
          <a:lstStyle/>
          <a:p>
            <a:fld id="{C945BCBE-00AB-4481-AD72-36119B3F4889}" type="slidenum">
              <a:rPr lang="he-IL" smtClean="0"/>
              <a:t>94</a:t>
            </a:fld>
            <a:endParaRPr lang="he-IL"/>
          </a:p>
        </p:txBody>
      </p:sp>
    </p:spTree>
    <p:extLst>
      <p:ext uri="{BB962C8B-B14F-4D97-AF65-F5344CB8AC3E}">
        <p14:creationId xmlns:p14="http://schemas.microsoft.com/office/powerpoint/2010/main" val="1651084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William E. Deming</a:t>
            </a:r>
            <a:endParaRPr lang="he-IL" b="0" dirty="0"/>
          </a:p>
        </p:txBody>
      </p:sp>
      <p:sp>
        <p:nvSpPr>
          <p:cNvPr id="4" name="Slide Number Placeholder 3"/>
          <p:cNvSpPr>
            <a:spLocks noGrp="1"/>
          </p:cNvSpPr>
          <p:nvPr>
            <p:ph type="sldNum" sz="quarter" idx="5"/>
          </p:nvPr>
        </p:nvSpPr>
        <p:spPr/>
        <p:txBody>
          <a:bodyPr/>
          <a:lstStyle/>
          <a:p>
            <a:fld id="{C945BCBE-00AB-4481-AD72-36119B3F4889}" type="slidenum">
              <a:rPr lang="he-IL" smtClean="0"/>
              <a:t>95</a:t>
            </a:fld>
            <a:endParaRPr lang="he-IL"/>
          </a:p>
        </p:txBody>
      </p:sp>
    </p:spTree>
    <p:extLst>
      <p:ext uri="{BB962C8B-B14F-4D97-AF65-F5344CB8AC3E}">
        <p14:creationId xmlns:p14="http://schemas.microsoft.com/office/powerpoint/2010/main" val="926737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U</a:t>
            </a:r>
            <a:r>
              <a:rPr lang="en-US" sz="1200" b="0" i="0" kern="1200" dirty="0">
                <a:solidFill>
                  <a:schemeClr val="tx1"/>
                </a:solidFill>
                <a:effectLst/>
                <a:latin typeface="+mn-lt"/>
                <a:ea typeface="+mn-ea"/>
                <a:cs typeface="+mn-cs"/>
              </a:rPr>
              <a:t>sing AI the organizations can set up a Voice bot or Chatbot which can help customers with all their queries. We can see many organizations already started using them on their websites and mobile applications.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29</a:t>
            </a:fld>
            <a:endParaRPr lang="he-IL"/>
          </a:p>
        </p:txBody>
      </p:sp>
    </p:spTree>
    <p:extLst>
      <p:ext uri="{BB962C8B-B14F-4D97-AF65-F5344CB8AC3E}">
        <p14:creationId xmlns:p14="http://schemas.microsoft.com/office/powerpoint/2010/main" val="4065332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https://towardsdatascience.com/advantages-and-disadvantages-of-artificial-intelligence-182a5ef6588c</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33</a:t>
            </a:fld>
            <a:endParaRPr lang="he-IL"/>
          </a:p>
        </p:txBody>
      </p:sp>
    </p:spTree>
    <p:extLst>
      <p:ext uri="{BB962C8B-B14F-4D97-AF65-F5344CB8AC3E}">
        <p14:creationId xmlns:p14="http://schemas.microsoft.com/office/powerpoint/2010/main" val="322697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https://towardsdatascience.com/advantages-and-disadvantages-of-artificial-intelligence-182a5ef6588c</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34</a:t>
            </a:fld>
            <a:endParaRPr lang="he-IL"/>
          </a:p>
        </p:txBody>
      </p:sp>
    </p:spTree>
    <p:extLst>
      <p:ext uri="{BB962C8B-B14F-4D97-AF65-F5344CB8AC3E}">
        <p14:creationId xmlns:p14="http://schemas.microsoft.com/office/powerpoint/2010/main" val="2835826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D3911-A851-40EF-8D33-A132E73D48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5DE411EE-623D-4614-8B02-E980EAED8A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999B7C86-FF7E-4B3F-A8F8-507E36E7C27B}"/>
              </a:ext>
            </a:extLst>
          </p:cNvPr>
          <p:cNvSpPr>
            <a:spLocks noGrp="1"/>
          </p:cNvSpPr>
          <p:nvPr>
            <p:ph type="dt" sz="half" idx="10"/>
          </p:nvPr>
        </p:nvSpPr>
        <p:spPr/>
        <p:txBody>
          <a:bodyPr/>
          <a:lstStyle/>
          <a:p>
            <a:fld id="{0AAAB902-7B8B-44E3-A829-DB3A42EA3E3D}" type="datetime8">
              <a:rPr lang="he-IL" smtClean="0"/>
              <a:t>17 אוקטובר 21</a:t>
            </a:fld>
            <a:endParaRPr lang="he-IL"/>
          </a:p>
        </p:txBody>
      </p:sp>
      <p:sp>
        <p:nvSpPr>
          <p:cNvPr id="5" name="Footer Placeholder 4">
            <a:extLst>
              <a:ext uri="{FF2B5EF4-FFF2-40B4-BE49-F238E27FC236}">
                <a16:creationId xmlns:a16="http://schemas.microsoft.com/office/drawing/2014/main" id="{A11F1AD6-AC5D-450F-8DC8-9121F77454A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F44B5C5-2173-4530-816F-66E8273478CE}"/>
              </a:ext>
            </a:extLst>
          </p:cNvPr>
          <p:cNvSpPr>
            <a:spLocks noGrp="1"/>
          </p:cNvSpPr>
          <p:nvPr>
            <p:ph type="sldNum" sz="quarter" idx="12"/>
          </p:nvPr>
        </p:nvSpPr>
        <p:spPr/>
        <p:txBody>
          <a:bodyPr/>
          <a:lstStyle>
            <a:lvl1pPr algn="r" rtl="0">
              <a:defRPr/>
            </a:lvl1pPr>
          </a:lstStyle>
          <a:p>
            <a:fld id="{E9742A6E-2B36-4A3D-9164-8A839C7BC6FB}" type="slidenum">
              <a:rPr lang="he-IL" smtClean="0"/>
              <a:pPr/>
              <a:t>‹#›</a:t>
            </a:fld>
            <a:endParaRPr lang="he-IL" dirty="0"/>
          </a:p>
        </p:txBody>
      </p:sp>
    </p:spTree>
    <p:extLst>
      <p:ext uri="{BB962C8B-B14F-4D97-AF65-F5344CB8AC3E}">
        <p14:creationId xmlns:p14="http://schemas.microsoft.com/office/powerpoint/2010/main" val="3555223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92DA4-5405-4C01-BEDB-21BB0994C24F}"/>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7B47700-7015-47BB-AB9E-CB97776302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7B64DF7-1BA1-41E4-BD8B-9FA1F9C19084}"/>
              </a:ext>
            </a:extLst>
          </p:cNvPr>
          <p:cNvSpPr>
            <a:spLocks noGrp="1"/>
          </p:cNvSpPr>
          <p:nvPr>
            <p:ph type="dt" sz="half" idx="10"/>
          </p:nvPr>
        </p:nvSpPr>
        <p:spPr/>
        <p:txBody>
          <a:bodyPr/>
          <a:lstStyle/>
          <a:p>
            <a:fld id="{5088060D-462F-4B9E-B96C-6894E2B3152F}" type="datetime8">
              <a:rPr lang="he-IL" smtClean="0"/>
              <a:t>17 אוקטובר 21</a:t>
            </a:fld>
            <a:endParaRPr lang="he-IL"/>
          </a:p>
        </p:txBody>
      </p:sp>
      <p:sp>
        <p:nvSpPr>
          <p:cNvPr id="5" name="Footer Placeholder 4">
            <a:extLst>
              <a:ext uri="{FF2B5EF4-FFF2-40B4-BE49-F238E27FC236}">
                <a16:creationId xmlns:a16="http://schemas.microsoft.com/office/drawing/2014/main" id="{03F48B4D-195D-4732-8759-F484CC7D168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9CCD079-C988-44AA-B77A-03C67176344B}"/>
              </a:ext>
            </a:extLst>
          </p:cNvPr>
          <p:cNvSpPr>
            <a:spLocks noGrp="1"/>
          </p:cNvSpPr>
          <p:nvPr>
            <p:ph type="sldNum" sz="quarter" idx="12"/>
          </p:nvPr>
        </p:nvSpPr>
        <p:spPr/>
        <p:txBody>
          <a:bodyPr/>
          <a:lstStyle/>
          <a:p>
            <a:fld id="{E9742A6E-2B36-4A3D-9164-8A839C7BC6FB}" type="slidenum">
              <a:rPr lang="he-IL" smtClean="0"/>
              <a:t>‹#›</a:t>
            </a:fld>
            <a:endParaRPr lang="he-IL"/>
          </a:p>
        </p:txBody>
      </p:sp>
    </p:spTree>
    <p:extLst>
      <p:ext uri="{BB962C8B-B14F-4D97-AF65-F5344CB8AC3E}">
        <p14:creationId xmlns:p14="http://schemas.microsoft.com/office/powerpoint/2010/main" val="3787877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AA4C3C-ED6A-409C-A408-48C52F8E49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12E6015B-10A7-4827-91C7-AD0A2965D95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ADC6809-2A1C-422E-9EEC-EA135F003EBD}"/>
              </a:ext>
            </a:extLst>
          </p:cNvPr>
          <p:cNvSpPr>
            <a:spLocks noGrp="1"/>
          </p:cNvSpPr>
          <p:nvPr>
            <p:ph type="dt" sz="half" idx="10"/>
          </p:nvPr>
        </p:nvSpPr>
        <p:spPr/>
        <p:txBody>
          <a:bodyPr/>
          <a:lstStyle/>
          <a:p>
            <a:fld id="{5126B6D3-A24A-4827-9A20-1A3736600CBC}" type="datetime8">
              <a:rPr lang="he-IL" smtClean="0"/>
              <a:t>17 אוקטובר 21</a:t>
            </a:fld>
            <a:endParaRPr lang="he-IL"/>
          </a:p>
        </p:txBody>
      </p:sp>
      <p:sp>
        <p:nvSpPr>
          <p:cNvPr id="5" name="Footer Placeholder 4">
            <a:extLst>
              <a:ext uri="{FF2B5EF4-FFF2-40B4-BE49-F238E27FC236}">
                <a16:creationId xmlns:a16="http://schemas.microsoft.com/office/drawing/2014/main" id="{82E4A01D-6E60-4C4D-8D51-44AA0A255AE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C668AB6-8872-48B9-8074-E2ECDF2DC456}"/>
              </a:ext>
            </a:extLst>
          </p:cNvPr>
          <p:cNvSpPr>
            <a:spLocks noGrp="1"/>
          </p:cNvSpPr>
          <p:nvPr>
            <p:ph type="sldNum" sz="quarter" idx="12"/>
          </p:nvPr>
        </p:nvSpPr>
        <p:spPr/>
        <p:txBody>
          <a:bodyPr/>
          <a:lstStyle/>
          <a:p>
            <a:fld id="{E9742A6E-2B36-4A3D-9164-8A839C7BC6FB}" type="slidenum">
              <a:rPr lang="he-IL" smtClean="0"/>
              <a:t>‹#›</a:t>
            </a:fld>
            <a:endParaRPr lang="he-IL"/>
          </a:p>
        </p:txBody>
      </p:sp>
    </p:spTree>
    <p:extLst>
      <p:ext uri="{BB962C8B-B14F-4D97-AF65-F5344CB8AC3E}">
        <p14:creationId xmlns:p14="http://schemas.microsoft.com/office/powerpoint/2010/main" val="2253653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D708F-7057-499E-8EF4-85B3C694C46B}"/>
              </a:ext>
            </a:extLst>
          </p:cNvPr>
          <p:cNvSpPr>
            <a:spLocks noGrp="1"/>
          </p:cNvSpPr>
          <p:nvPr>
            <p:ph type="title"/>
          </p:nvPr>
        </p:nvSpPr>
        <p:spPr>
          <a:xfrm>
            <a:off x="296447" y="294196"/>
            <a:ext cx="11057353" cy="773681"/>
          </a:xfrm>
        </p:spPr>
        <p:txBody>
          <a:bodyPr>
            <a:normAutofit/>
          </a:bodyPr>
          <a:lstStyle>
            <a:lvl1pPr>
              <a:defRPr sz="3400" baseline="0">
                <a:solidFill>
                  <a:srgbClr val="009BFF"/>
                </a:solidFill>
                <a:latin typeface="Roboto" panose="02000000000000000000" pitchFamily="2" charset="0"/>
              </a:defRPr>
            </a:lvl1pPr>
          </a:lstStyle>
          <a:p>
            <a:r>
              <a:rPr lang="en-US"/>
              <a:t>Click to edit Master title style</a:t>
            </a:r>
            <a:endParaRPr lang="en-US" dirty="0"/>
          </a:p>
        </p:txBody>
      </p:sp>
      <p:pic>
        <p:nvPicPr>
          <p:cNvPr id="16" name="Picture 15">
            <a:extLst>
              <a:ext uri="{FF2B5EF4-FFF2-40B4-BE49-F238E27FC236}">
                <a16:creationId xmlns:a16="http://schemas.microsoft.com/office/drawing/2014/main" id="{94BF5F34-1648-4E97-A962-8AF8DD104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67877"/>
            <a:ext cx="11728174" cy="242344"/>
          </a:xfrm>
          <a:prstGeom prst="rect">
            <a:avLst/>
          </a:prstGeom>
        </p:spPr>
      </p:pic>
      <p:sp>
        <p:nvSpPr>
          <p:cNvPr id="4" name="Oval 3">
            <a:extLst>
              <a:ext uri="{FF2B5EF4-FFF2-40B4-BE49-F238E27FC236}">
                <a16:creationId xmlns:a16="http://schemas.microsoft.com/office/drawing/2014/main" id="{C9C9CBF7-6558-4ED3-9014-3122D688A402}"/>
              </a:ext>
            </a:extLst>
          </p:cNvPr>
          <p:cNvSpPr/>
          <p:nvPr userDrawn="1"/>
        </p:nvSpPr>
        <p:spPr>
          <a:xfrm>
            <a:off x="11338071" y="6137014"/>
            <a:ext cx="426789" cy="426789"/>
          </a:xfrm>
          <a:prstGeom prst="ellipse">
            <a:avLst/>
          </a:prstGeom>
          <a:solidFill>
            <a:srgbClr val="836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80538417-5147-404B-8E7B-93659C5CA35D}"/>
              </a:ext>
            </a:extLst>
          </p:cNvPr>
          <p:cNvSpPr/>
          <p:nvPr userDrawn="1"/>
        </p:nvSpPr>
        <p:spPr>
          <a:xfrm>
            <a:off x="10202931" y="6312999"/>
            <a:ext cx="91594" cy="91594"/>
          </a:xfrm>
          <a:prstGeom prst="ellipse">
            <a:avLst/>
          </a:prstGeom>
          <a:noFill/>
          <a:ln w="28575">
            <a:solidFill>
              <a:srgbClr val="00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lide Number Placeholder 15">
            <a:extLst>
              <a:ext uri="{FF2B5EF4-FFF2-40B4-BE49-F238E27FC236}">
                <a16:creationId xmlns:a16="http://schemas.microsoft.com/office/drawing/2014/main" id="{D52D30C3-87AD-4258-89F1-B447C4357974}"/>
              </a:ext>
            </a:extLst>
          </p:cNvPr>
          <p:cNvSpPr txBox="1">
            <a:spLocks/>
          </p:cNvSpPr>
          <p:nvPr userDrawn="1"/>
        </p:nvSpPr>
        <p:spPr>
          <a:xfrm>
            <a:off x="11353116" y="6176233"/>
            <a:ext cx="378792" cy="365125"/>
          </a:xfrm>
          <a:prstGeom prst="rect">
            <a:avLst/>
          </a:prstGeom>
        </p:spPr>
        <p:txBody>
          <a:bodyPr anchor="ctr"/>
          <a:lstStyle>
            <a:defPPr>
              <a:defRPr lang="en-US"/>
            </a:defPPr>
            <a:lvl1pPr marL="0" algn="l" defTabSz="914400" rtl="0" eaLnBrk="1" latinLnBrk="0" hangingPunct="1">
              <a:defRPr sz="13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DA82F02-74AB-4EC0-8338-7D3D2D0F3490}" type="slidenum">
              <a:rPr kumimoji="0" lang="en-US" sz="105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3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762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E0EB-4676-4A40-94BD-1045AC65D23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74E97314-235A-455C-8501-C3F3B73AFB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BDE64D2-F1F8-4B2E-BF2A-8AE2AAEF8702}"/>
              </a:ext>
            </a:extLst>
          </p:cNvPr>
          <p:cNvSpPr>
            <a:spLocks noGrp="1"/>
          </p:cNvSpPr>
          <p:nvPr>
            <p:ph type="dt" sz="half" idx="10"/>
          </p:nvPr>
        </p:nvSpPr>
        <p:spPr/>
        <p:txBody>
          <a:bodyPr/>
          <a:lstStyle/>
          <a:p>
            <a:fld id="{85369CF9-C573-41CE-A002-3DEC8C7EE9B0}" type="datetime8">
              <a:rPr lang="he-IL" smtClean="0"/>
              <a:t>17 אוקטובר 21</a:t>
            </a:fld>
            <a:endParaRPr lang="he-IL"/>
          </a:p>
        </p:txBody>
      </p:sp>
      <p:sp>
        <p:nvSpPr>
          <p:cNvPr id="5" name="Footer Placeholder 4">
            <a:extLst>
              <a:ext uri="{FF2B5EF4-FFF2-40B4-BE49-F238E27FC236}">
                <a16:creationId xmlns:a16="http://schemas.microsoft.com/office/drawing/2014/main" id="{A16DB03B-22E3-4DFC-A753-A788946F6EC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E97BE0B-9694-418C-A6CF-32FA60CA724F}"/>
              </a:ext>
            </a:extLst>
          </p:cNvPr>
          <p:cNvSpPr>
            <a:spLocks noGrp="1"/>
          </p:cNvSpPr>
          <p:nvPr>
            <p:ph type="sldNum" sz="quarter" idx="12"/>
          </p:nvPr>
        </p:nvSpPr>
        <p:spPr/>
        <p:txBody>
          <a:bodyPr/>
          <a:lstStyle>
            <a:lvl1pPr algn="r">
              <a:defRPr/>
            </a:lvl1pPr>
          </a:lstStyle>
          <a:p>
            <a:fld id="{E9742A6E-2B36-4A3D-9164-8A839C7BC6FB}" type="slidenum">
              <a:rPr lang="he-IL" smtClean="0"/>
              <a:pPr/>
              <a:t>‹#›</a:t>
            </a:fld>
            <a:endParaRPr lang="he-IL" dirty="0"/>
          </a:p>
        </p:txBody>
      </p:sp>
    </p:spTree>
    <p:extLst>
      <p:ext uri="{BB962C8B-B14F-4D97-AF65-F5344CB8AC3E}">
        <p14:creationId xmlns:p14="http://schemas.microsoft.com/office/powerpoint/2010/main" val="3206938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8E23-5039-45BD-8B3A-6E38078CC1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743B13A2-E695-424F-8160-72F59FDF1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1978E9-54F6-496F-8460-D926DC875314}"/>
              </a:ext>
            </a:extLst>
          </p:cNvPr>
          <p:cNvSpPr>
            <a:spLocks noGrp="1"/>
          </p:cNvSpPr>
          <p:nvPr>
            <p:ph type="dt" sz="half" idx="10"/>
          </p:nvPr>
        </p:nvSpPr>
        <p:spPr/>
        <p:txBody>
          <a:bodyPr/>
          <a:lstStyle/>
          <a:p>
            <a:fld id="{92E02A43-0DBC-46F0-9FB0-62627AA5D92B}" type="datetime8">
              <a:rPr lang="he-IL" smtClean="0"/>
              <a:t>17 אוקטובר 21</a:t>
            </a:fld>
            <a:endParaRPr lang="he-IL"/>
          </a:p>
        </p:txBody>
      </p:sp>
      <p:sp>
        <p:nvSpPr>
          <p:cNvPr id="5" name="Footer Placeholder 4">
            <a:extLst>
              <a:ext uri="{FF2B5EF4-FFF2-40B4-BE49-F238E27FC236}">
                <a16:creationId xmlns:a16="http://schemas.microsoft.com/office/drawing/2014/main" id="{655011AD-0408-4101-A8F5-B6F8BDD1B1F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D5853C2-EE16-4E0D-A41C-D44BEF56C07B}"/>
              </a:ext>
            </a:extLst>
          </p:cNvPr>
          <p:cNvSpPr>
            <a:spLocks noGrp="1"/>
          </p:cNvSpPr>
          <p:nvPr>
            <p:ph type="sldNum" sz="quarter" idx="12"/>
          </p:nvPr>
        </p:nvSpPr>
        <p:spPr/>
        <p:txBody>
          <a:bodyPr/>
          <a:lstStyle>
            <a:lvl1pPr algn="r">
              <a:defRPr/>
            </a:lvl1pPr>
          </a:lstStyle>
          <a:p>
            <a:fld id="{E9742A6E-2B36-4A3D-9164-8A839C7BC6FB}" type="slidenum">
              <a:rPr lang="he-IL" smtClean="0"/>
              <a:pPr/>
              <a:t>‹#›</a:t>
            </a:fld>
            <a:endParaRPr lang="he-IL" dirty="0"/>
          </a:p>
        </p:txBody>
      </p:sp>
    </p:spTree>
    <p:extLst>
      <p:ext uri="{BB962C8B-B14F-4D97-AF65-F5344CB8AC3E}">
        <p14:creationId xmlns:p14="http://schemas.microsoft.com/office/powerpoint/2010/main" val="3287704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8411-EE43-478B-9FFB-0C2A2AA59B31}"/>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1AA492AB-571F-4832-8D0D-A24548B419D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6DA542D7-F9D9-4447-9128-19D64510932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3C4F5CF2-1146-4074-94D7-6513BEF0CDB5}"/>
              </a:ext>
            </a:extLst>
          </p:cNvPr>
          <p:cNvSpPr>
            <a:spLocks noGrp="1"/>
          </p:cNvSpPr>
          <p:nvPr>
            <p:ph type="dt" sz="half" idx="10"/>
          </p:nvPr>
        </p:nvSpPr>
        <p:spPr/>
        <p:txBody>
          <a:bodyPr/>
          <a:lstStyle/>
          <a:p>
            <a:fld id="{FF933008-96CC-45DE-82BF-200CA52A3862}" type="datetime8">
              <a:rPr lang="he-IL" smtClean="0"/>
              <a:t>17 אוקטובר 21</a:t>
            </a:fld>
            <a:endParaRPr lang="he-IL"/>
          </a:p>
        </p:txBody>
      </p:sp>
      <p:sp>
        <p:nvSpPr>
          <p:cNvPr id="6" name="Footer Placeholder 5">
            <a:extLst>
              <a:ext uri="{FF2B5EF4-FFF2-40B4-BE49-F238E27FC236}">
                <a16:creationId xmlns:a16="http://schemas.microsoft.com/office/drawing/2014/main" id="{BF0E0388-451A-4BED-B3A7-13C2D3B70E6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643B47E-EF0E-4FF5-BE03-468239D1ECC1}"/>
              </a:ext>
            </a:extLst>
          </p:cNvPr>
          <p:cNvSpPr>
            <a:spLocks noGrp="1"/>
          </p:cNvSpPr>
          <p:nvPr>
            <p:ph type="sldNum" sz="quarter" idx="12"/>
          </p:nvPr>
        </p:nvSpPr>
        <p:spPr/>
        <p:txBody>
          <a:bodyPr/>
          <a:lstStyle>
            <a:lvl1pPr algn="r">
              <a:defRPr/>
            </a:lvl1pPr>
          </a:lstStyle>
          <a:p>
            <a:fld id="{E9742A6E-2B36-4A3D-9164-8A839C7BC6FB}" type="slidenum">
              <a:rPr lang="he-IL" smtClean="0"/>
              <a:pPr/>
              <a:t>‹#›</a:t>
            </a:fld>
            <a:endParaRPr lang="he-IL" dirty="0"/>
          </a:p>
        </p:txBody>
      </p:sp>
    </p:spTree>
    <p:extLst>
      <p:ext uri="{BB962C8B-B14F-4D97-AF65-F5344CB8AC3E}">
        <p14:creationId xmlns:p14="http://schemas.microsoft.com/office/powerpoint/2010/main" val="2991340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2A972-3AB9-4648-8E1F-44C22D890F70}"/>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F3D09AE-A3F5-4DC9-9AE5-8EAFC078EE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192AAF-E856-49E1-8694-43D5CF206FE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6D6B9795-EEC9-430E-9377-9B231BDA4E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BCEA1A-EAE7-4461-AAEB-8896CC65E99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0114BD80-8B33-4CF3-9935-5DE4446F41D6}"/>
              </a:ext>
            </a:extLst>
          </p:cNvPr>
          <p:cNvSpPr>
            <a:spLocks noGrp="1"/>
          </p:cNvSpPr>
          <p:nvPr>
            <p:ph type="dt" sz="half" idx="10"/>
          </p:nvPr>
        </p:nvSpPr>
        <p:spPr/>
        <p:txBody>
          <a:bodyPr/>
          <a:lstStyle/>
          <a:p>
            <a:fld id="{9B7EAD33-570A-4550-B7B9-1DF50577C748}" type="datetime8">
              <a:rPr lang="he-IL" smtClean="0"/>
              <a:t>17 אוקטובר 21</a:t>
            </a:fld>
            <a:endParaRPr lang="he-IL"/>
          </a:p>
        </p:txBody>
      </p:sp>
      <p:sp>
        <p:nvSpPr>
          <p:cNvPr id="8" name="Footer Placeholder 7">
            <a:extLst>
              <a:ext uri="{FF2B5EF4-FFF2-40B4-BE49-F238E27FC236}">
                <a16:creationId xmlns:a16="http://schemas.microsoft.com/office/drawing/2014/main" id="{7C82611A-2754-4957-A83F-2C5E9555E3CA}"/>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878C5F3B-03A7-4708-8B45-B8A412A6E203}"/>
              </a:ext>
            </a:extLst>
          </p:cNvPr>
          <p:cNvSpPr>
            <a:spLocks noGrp="1"/>
          </p:cNvSpPr>
          <p:nvPr>
            <p:ph type="sldNum" sz="quarter" idx="12"/>
          </p:nvPr>
        </p:nvSpPr>
        <p:spPr/>
        <p:txBody>
          <a:bodyPr/>
          <a:lstStyle>
            <a:lvl1pPr algn="r">
              <a:defRPr/>
            </a:lvl1pPr>
          </a:lstStyle>
          <a:p>
            <a:fld id="{E9742A6E-2B36-4A3D-9164-8A839C7BC6FB}" type="slidenum">
              <a:rPr lang="he-IL" smtClean="0"/>
              <a:pPr/>
              <a:t>‹#›</a:t>
            </a:fld>
            <a:endParaRPr lang="he-IL" dirty="0"/>
          </a:p>
        </p:txBody>
      </p:sp>
    </p:spTree>
    <p:extLst>
      <p:ext uri="{BB962C8B-B14F-4D97-AF65-F5344CB8AC3E}">
        <p14:creationId xmlns:p14="http://schemas.microsoft.com/office/powerpoint/2010/main" val="3477196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A067-79CD-49F9-95AE-DFF2A7969D8B}"/>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B52A4EDF-4598-40F4-8D2F-E9AF8B444682}"/>
              </a:ext>
            </a:extLst>
          </p:cNvPr>
          <p:cNvSpPr>
            <a:spLocks noGrp="1"/>
          </p:cNvSpPr>
          <p:nvPr>
            <p:ph type="dt" sz="half" idx="10"/>
          </p:nvPr>
        </p:nvSpPr>
        <p:spPr/>
        <p:txBody>
          <a:bodyPr/>
          <a:lstStyle/>
          <a:p>
            <a:fld id="{EEB76F02-5197-459B-BA78-190426AF4E35}" type="datetime8">
              <a:rPr lang="he-IL" smtClean="0"/>
              <a:t>17 אוקטובר 21</a:t>
            </a:fld>
            <a:endParaRPr lang="he-IL"/>
          </a:p>
        </p:txBody>
      </p:sp>
      <p:sp>
        <p:nvSpPr>
          <p:cNvPr id="4" name="Footer Placeholder 3">
            <a:extLst>
              <a:ext uri="{FF2B5EF4-FFF2-40B4-BE49-F238E27FC236}">
                <a16:creationId xmlns:a16="http://schemas.microsoft.com/office/drawing/2014/main" id="{915A2B62-5561-4A31-8029-036EA5104A23}"/>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1327C75-AD93-4377-8708-77BBF9D0D70F}"/>
              </a:ext>
            </a:extLst>
          </p:cNvPr>
          <p:cNvSpPr>
            <a:spLocks noGrp="1"/>
          </p:cNvSpPr>
          <p:nvPr>
            <p:ph type="sldNum" sz="quarter" idx="12"/>
          </p:nvPr>
        </p:nvSpPr>
        <p:spPr/>
        <p:txBody>
          <a:bodyPr/>
          <a:lstStyle>
            <a:lvl1pPr algn="r">
              <a:defRPr/>
            </a:lvl1pPr>
          </a:lstStyle>
          <a:p>
            <a:fld id="{E9742A6E-2B36-4A3D-9164-8A839C7BC6FB}" type="slidenum">
              <a:rPr lang="he-IL" smtClean="0"/>
              <a:pPr/>
              <a:t>‹#›</a:t>
            </a:fld>
            <a:endParaRPr lang="he-IL" dirty="0"/>
          </a:p>
        </p:txBody>
      </p:sp>
    </p:spTree>
    <p:extLst>
      <p:ext uri="{BB962C8B-B14F-4D97-AF65-F5344CB8AC3E}">
        <p14:creationId xmlns:p14="http://schemas.microsoft.com/office/powerpoint/2010/main" val="323196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8B8DE-2C59-4B34-9B3A-EE1A8DA2ADAE}"/>
              </a:ext>
            </a:extLst>
          </p:cNvPr>
          <p:cNvSpPr>
            <a:spLocks noGrp="1"/>
          </p:cNvSpPr>
          <p:nvPr>
            <p:ph type="dt" sz="half" idx="10"/>
          </p:nvPr>
        </p:nvSpPr>
        <p:spPr/>
        <p:txBody>
          <a:bodyPr/>
          <a:lstStyle/>
          <a:p>
            <a:fld id="{1A36931A-3263-4C47-8D5C-62B55E358FEB}" type="datetime8">
              <a:rPr lang="he-IL" smtClean="0"/>
              <a:t>17 אוקטובר 21</a:t>
            </a:fld>
            <a:endParaRPr lang="he-IL"/>
          </a:p>
        </p:txBody>
      </p:sp>
      <p:sp>
        <p:nvSpPr>
          <p:cNvPr id="3" name="Footer Placeholder 2">
            <a:extLst>
              <a:ext uri="{FF2B5EF4-FFF2-40B4-BE49-F238E27FC236}">
                <a16:creationId xmlns:a16="http://schemas.microsoft.com/office/drawing/2014/main" id="{A01247C2-532C-4219-B657-56803B8A3C7E}"/>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442CAA68-AA2A-4FB6-9DB6-95384C35D490}"/>
              </a:ext>
            </a:extLst>
          </p:cNvPr>
          <p:cNvSpPr>
            <a:spLocks noGrp="1"/>
          </p:cNvSpPr>
          <p:nvPr>
            <p:ph type="sldNum" sz="quarter" idx="12"/>
          </p:nvPr>
        </p:nvSpPr>
        <p:spPr/>
        <p:txBody>
          <a:bodyPr/>
          <a:lstStyle/>
          <a:p>
            <a:fld id="{E9742A6E-2B36-4A3D-9164-8A839C7BC6FB}" type="slidenum">
              <a:rPr lang="he-IL" smtClean="0"/>
              <a:t>‹#›</a:t>
            </a:fld>
            <a:endParaRPr lang="he-IL"/>
          </a:p>
        </p:txBody>
      </p:sp>
    </p:spTree>
    <p:extLst>
      <p:ext uri="{BB962C8B-B14F-4D97-AF65-F5344CB8AC3E}">
        <p14:creationId xmlns:p14="http://schemas.microsoft.com/office/powerpoint/2010/main" val="931173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206C-F5B5-4E1E-A99C-4E08B9775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4D1DD05A-020D-4391-903D-486A6AC0BB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13C9944-0CD9-42C3-881C-47EC6BE0E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2489B8-1DA6-48C9-92EA-C1627AB15160}"/>
              </a:ext>
            </a:extLst>
          </p:cNvPr>
          <p:cNvSpPr>
            <a:spLocks noGrp="1"/>
          </p:cNvSpPr>
          <p:nvPr>
            <p:ph type="dt" sz="half" idx="10"/>
          </p:nvPr>
        </p:nvSpPr>
        <p:spPr/>
        <p:txBody>
          <a:bodyPr/>
          <a:lstStyle/>
          <a:p>
            <a:fld id="{8F4C9047-20B4-4DAB-94BF-B8EE9C1DFABF}" type="datetime8">
              <a:rPr lang="he-IL" smtClean="0"/>
              <a:t>17 אוקטובר 21</a:t>
            </a:fld>
            <a:endParaRPr lang="he-IL"/>
          </a:p>
        </p:txBody>
      </p:sp>
      <p:sp>
        <p:nvSpPr>
          <p:cNvPr id="6" name="Footer Placeholder 5">
            <a:extLst>
              <a:ext uri="{FF2B5EF4-FFF2-40B4-BE49-F238E27FC236}">
                <a16:creationId xmlns:a16="http://schemas.microsoft.com/office/drawing/2014/main" id="{F3ACA673-A7F0-4F4A-AEF7-77C5A7A59B7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1F83DD3-36CD-4CCB-9519-E7B8431E9067}"/>
              </a:ext>
            </a:extLst>
          </p:cNvPr>
          <p:cNvSpPr>
            <a:spLocks noGrp="1"/>
          </p:cNvSpPr>
          <p:nvPr>
            <p:ph type="sldNum" sz="quarter" idx="12"/>
          </p:nvPr>
        </p:nvSpPr>
        <p:spPr/>
        <p:txBody>
          <a:bodyPr/>
          <a:lstStyle/>
          <a:p>
            <a:fld id="{E9742A6E-2B36-4A3D-9164-8A839C7BC6FB}" type="slidenum">
              <a:rPr lang="he-IL" smtClean="0"/>
              <a:t>‹#›</a:t>
            </a:fld>
            <a:endParaRPr lang="he-IL"/>
          </a:p>
        </p:txBody>
      </p:sp>
    </p:spTree>
    <p:extLst>
      <p:ext uri="{BB962C8B-B14F-4D97-AF65-F5344CB8AC3E}">
        <p14:creationId xmlns:p14="http://schemas.microsoft.com/office/powerpoint/2010/main" val="1325493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CD6F-C139-4D5B-AACF-595B3335E6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5522B057-BBD3-4135-8926-90F6A1BEE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B1E02A99-04EE-4E61-B106-744421C537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449BB5-7CB4-4EB8-A1DA-19C993C8E6AA}"/>
              </a:ext>
            </a:extLst>
          </p:cNvPr>
          <p:cNvSpPr>
            <a:spLocks noGrp="1"/>
          </p:cNvSpPr>
          <p:nvPr>
            <p:ph type="dt" sz="half" idx="10"/>
          </p:nvPr>
        </p:nvSpPr>
        <p:spPr/>
        <p:txBody>
          <a:bodyPr/>
          <a:lstStyle/>
          <a:p>
            <a:fld id="{94192BD8-D94E-4CC3-9C44-DF89009C6C95}" type="datetime8">
              <a:rPr lang="he-IL" smtClean="0"/>
              <a:t>17 אוקטובר 21</a:t>
            </a:fld>
            <a:endParaRPr lang="he-IL"/>
          </a:p>
        </p:txBody>
      </p:sp>
      <p:sp>
        <p:nvSpPr>
          <p:cNvPr id="6" name="Footer Placeholder 5">
            <a:extLst>
              <a:ext uri="{FF2B5EF4-FFF2-40B4-BE49-F238E27FC236}">
                <a16:creationId xmlns:a16="http://schemas.microsoft.com/office/drawing/2014/main" id="{0CDE377F-C18D-4501-8CCC-592F1CC8E8E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AF990B8-A325-4F0D-BC1A-D063E02C2672}"/>
              </a:ext>
            </a:extLst>
          </p:cNvPr>
          <p:cNvSpPr>
            <a:spLocks noGrp="1"/>
          </p:cNvSpPr>
          <p:nvPr>
            <p:ph type="sldNum" sz="quarter" idx="12"/>
          </p:nvPr>
        </p:nvSpPr>
        <p:spPr/>
        <p:txBody>
          <a:bodyPr/>
          <a:lstStyle/>
          <a:p>
            <a:fld id="{E9742A6E-2B36-4A3D-9164-8A839C7BC6FB}" type="slidenum">
              <a:rPr lang="he-IL" smtClean="0"/>
              <a:t>‹#›</a:t>
            </a:fld>
            <a:endParaRPr lang="he-IL"/>
          </a:p>
        </p:txBody>
      </p:sp>
    </p:spTree>
    <p:extLst>
      <p:ext uri="{BB962C8B-B14F-4D97-AF65-F5344CB8AC3E}">
        <p14:creationId xmlns:p14="http://schemas.microsoft.com/office/powerpoint/2010/main" val="78844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051A98-6CAA-4F6C-8AE0-64D7253DCF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6AF5BB43-C3F7-425F-A94A-745F16337A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EA75890-9E41-4A83-9FB8-56591F995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8047E0-F3CE-40BD-A676-B18D268B58FC}" type="datetime8">
              <a:rPr lang="he-IL" smtClean="0"/>
              <a:t>17 אוקטובר 21</a:t>
            </a:fld>
            <a:endParaRPr lang="he-IL"/>
          </a:p>
        </p:txBody>
      </p:sp>
      <p:sp>
        <p:nvSpPr>
          <p:cNvPr id="5" name="Footer Placeholder 4">
            <a:extLst>
              <a:ext uri="{FF2B5EF4-FFF2-40B4-BE49-F238E27FC236}">
                <a16:creationId xmlns:a16="http://schemas.microsoft.com/office/drawing/2014/main" id="{D083944C-9B48-4EC0-814C-92F86C606B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632D56D4-BBE0-4467-9BE4-05CE129765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42A6E-2B36-4A3D-9164-8A839C7BC6FB}" type="slidenum">
              <a:rPr lang="he-IL" smtClean="0"/>
              <a:t>‹#›</a:t>
            </a:fld>
            <a:endParaRPr lang="he-IL"/>
          </a:p>
        </p:txBody>
      </p:sp>
    </p:spTree>
    <p:extLst>
      <p:ext uri="{BB962C8B-B14F-4D97-AF65-F5344CB8AC3E}">
        <p14:creationId xmlns:p14="http://schemas.microsoft.com/office/powerpoint/2010/main" val="4113392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https://www.visualcapitalist.com/wp-content/uploads/2019/04/data-generated-each-day-full.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aviade@sce.ac.i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hyperlink" Target="http://www.alizila.com/at-alibaba-artificial-intelligence-is-changing-how-people-shop-online/" TargetMode="External"/><Relationship Id="rId2" Type="http://schemas.openxmlformats.org/officeDocument/2006/relationships/hyperlink" Target="https://www.mckinsey.com/industries/retail/our-insights/how-retailers-can-keep-up-with-consumers" TargetMode="External"/><Relationship Id="rId1" Type="http://schemas.openxmlformats.org/officeDocument/2006/relationships/slideLayout" Target="../slideLayouts/slideLayout2.xml"/><Relationship Id="rId4" Type="http://schemas.openxmlformats.org/officeDocument/2006/relationships/hyperlink" Target="https://www.cnet.com/news/youtube-ces-2018-neal-mohan/"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7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7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6.t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89.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DB80-3BF6-4A2B-B1C3-2520472D1436}"/>
              </a:ext>
            </a:extLst>
          </p:cNvPr>
          <p:cNvSpPr>
            <a:spLocks noGrp="1"/>
          </p:cNvSpPr>
          <p:nvPr>
            <p:ph type="ctrTitle"/>
          </p:nvPr>
        </p:nvSpPr>
        <p:spPr/>
        <p:txBody>
          <a:bodyPr/>
          <a:lstStyle/>
          <a:p>
            <a:r>
              <a:rPr lang="en-US" b="1" dirty="0"/>
              <a:t>Principles of Data Science</a:t>
            </a:r>
            <a:endParaRPr lang="he-IL" b="1" dirty="0"/>
          </a:p>
        </p:txBody>
      </p:sp>
      <p:sp>
        <p:nvSpPr>
          <p:cNvPr id="3" name="Subtitle 2">
            <a:extLst>
              <a:ext uri="{FF2B5EF4-FFF2-40B4-BE49-F238E27FC236}">
                <a16:creationId xmlns:a16="http://schemas.microsoft.com/office/drawing/2014/main" id="{007234CB-9BBF-4E1C-AD94-6020A6F56457}"/>
              </a:ext>
            </a:extLst>
          </p:cNvPr>
          <p:cNvSpPr>
            <a:spLocks noGrp="1"/>
          </p:cNvSpPr>
          <p:nvPr>
            <p:ph type="subTitle" idx="1"/>
          </p:nvPr>
        </p:nvSpPr>
        <p:spPr/>
        <p:txBody>
          <a:bodyPr/>
          <a:lstStyle/>
          <a:p>
            <a:r>
              <a:rPr lang="he-IL" dirty="0"/>
              <a:t>המחלקה להנדסת תוכנה</a:t>
            </a:r>
          </a:p>
          <a:p>
            <a:r>
              <a:rPr lang="he-IL" dirty="0"/>
              <a:t>המכללה האקדמית להנדסה ע"ש סמי שמעון</a:t>
            </a:r>
          </a:p>
        </p:txBody>
      </p:sp>
      <p:grpSp>
        <p:nvGrpSpPr>
          <p:cNvPr id="7" name="Group 6"/>
          <p:cNvGrpSpPr/>
          <p:nvPr/>
        </p:nvGrpSpPr>
        <p:grpSpPr>
          <a:xfrm>
            <a:off x="-109538" y="5248275"/>
            <a:ext cx="3267075" cy="1609725"/>
            <a:chOff x="261331" y="3740150"/>
            <a:chExt cx="3267075" cy="1609725"/>
          </a:xfrm>
        </p:grpSpPr>
        <p:sp>
          <p:nvSpPr>
            <p:cNvPr id="6" name="Rectangle 5"/>
            <p:cNvSpPr/>
            <p:nvPr/>
          </p:nvSpPr>
          <p:spPr>
            <a:xfrm>
              <a:off x="533698" y="3928721"/>
              <a:ext cx="2773524" cy="12158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31" y="3740150"/>
              <a:ext cx="3267075" cy="1609725"/>
            </a:xfrm>
            <a:prstGeom prst="rect">
              <a:avLst/>
            </a:prstGeom>
          </p:spPr>
        </p:pic>
      </p:grpSp>
      <p:sp>
        <p:nvSpPr>
          <p:cNvPr id="14" name="Rectangle 13"/>
          <p:cNvSpPr/>
          <p:nvPr/>
        </p:nvSpPr>
        <p:spPr>
          <a:xfrm>
            <a:off x="2914650" y="476032"/>
            <a:ext cx="6096000" cy="369332"/>
          </a:xfrm>
          <a:prstGeom prst="rect">
            <a:avLst/>
          </a:prstGeom>
        </p:spPr>
        <p:txBody>
          <a:bodyPr>
            <a:spAutoFit/>
          </a:bodyPr>
          <a:lstStyle/>
          <a:p>
            <a:pPr algn="ctr" rtl="1"/>
            <a:r>
              <a:rPr lang="he-IL" dirty="0"/>
              <a:t>מבוא למדעי הנתונים – תשפ"ב, סמסטר א'</a:t>
            </a:r>
            <a:endParaRPr lang="en-US" dirty="0"/>
          </a:p>
        </p:txBody>
      </p:sp>
      <p:grpSp>
        <p:nvGrpSpPr>
          <p:cNvPr id="17" name="Group 16">
            <a:extLst>
              <a:ext uri="{FF2B5EF4-FFF2-40B4-BE49-F238E27FC236}">
                <a16:creationId xmlns:a16="http://schemas.microsoft.com/office/drawing/2014/main" id="{CBF765F7-0727-42C7-88D4-29DB8D872179}"/>
              </a:ext>
            </a:extLst>
          </p:cNvPr>
          <p:cNvGrpSpPr/>
          <p:nvPr/>
        </p:nvGrpSpPr>
        <p:grpSpPr>
          <a:xfrm>
            <a:off x="10496950" y="5280210"/>
            <a:ext cx="1568421" cy="1529118"/>
            <a:chOff x="10496950" y="5280210"/>
            <a:chExt cx="1568421" cy="1529118"/>
          </a:xfrm>
        </p:grpSpPr>
        <p:sp>
          <p:nvSpPr>
            <p:cNvPr id="18" name="Oval 17">
              <a:extLst>
                <a:ext uri="{FF2B5EF4-FFF2-40B4-BE49-F238E27FC236}">
                  <a16:creationId xmlns:a16="http://schemas.microsoft.com/office/drawing/2014/main" id="{ACEA30B5-B7E2-4C15-934B-2AC175081C29}"/>
                </a:ext>
              </a:extLst>
            </p:cNvPr>
            <p:cNvSpPr/>
            <p:nvPr/>
          </p:nvSpPr>
          <p:spPr>
            <a:xfrm>
              <a:off x="10496950" y="5280210"/>
              <a:ext cx="1568421" cy="1529118"/>
            </a:xfrm>
            <a:prstGeom prst="ellipse">
              <a:avLst/>
            </a:prstGeom>
            <a:solidFill>
              <a:srgbClr val="F58E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https://www.sce.ac.il/filestock/file/1486568568842-0.png">
              <a:extLst>
                <a:ext uri="{FF2B5EF4-FFF2-40B4-BE49-F238E27FC236}">
                  <a16:creationId xmlns:a16="http://schemas.microsoft.com/office/drawing/2014/main" id="{52F41E16-9613-480F-BE68-203D150B6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561" y="5509604"/>
              <a:ext cx="1219200" cy="1219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6013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Reasons for the AI Revolution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fontScale="92500" lnSpcReduction="10000"/>
          </a:bodyPr>
          <a:lstStyle/>
          <a:p>
            <a:r>
              <a:rPr lang="en-US" dirty="0"/>
              <a:t>In the 00s, Internet becomes more of a central issue in our lives.</a:t>
            </a:r>
          </a:p>
          <a:p>
            <a:r>
              <a:rPr lang="en-US" dirty="0"/>
              <a:t>Today, there are billions of users all over the world who use the Internet. </a:t>
            </a:r>
          </a:p>
          <a:p>
            <a:r>
              <a:rPr lang="en-US" dirty="0"/>
              <a:t>Many of them use it on a daily basis. </a:t>
            </a:r>
          </a:p>
          <a:p>
            <a:r>
              <a:rPr lang="en-US" dirty="0"/>
              <a:t>Nowadays, people can </a:t>
            </a:r>
          </a:p>
          <a:p>
            <a:pPr lvl="1"/>
            <a:r>
              <a:rPr lang="en-US" dirty="0"/>
              <a:t>read articles, </a:t>
            </a:r>
          </a:p>
          <a:p>
            <a:pPr lvl="1"/>
            <a:r>
              <a:rPr lang="en-US" dirty="0"/>
              <a:t>write talkbacks, </a:t>
            </a:r>
          </a:p>
          <a:p>
            <a:pPr lvl="1"/>
            <a:r>
              <a:rPr lang="en-US" dirty="0"/>
              <a:t>buy goods, </a:t>
            </a:r>
          </a:p>
          <a:p>
            <a:pPr lvl="1"/>
            <a:r>
              <a:rPr lang="en-US" dirty="0"/>
              <a:t>play games, </a:t>
            </a:r>
          </a:p>
          <a:p>
            <a:pPr lvl="1"/>
            <a:r>
              <a:rPr lang="en-US" dirty="0"/>
              <a:t>watch movies, </a:t>
            </a:r>
          </a:p>
          <a:p>
            <a:pPr lvl="1"/>
            <a:r>
              <a:rPr lang="en-US" dirty="0"/>
              <a:t>schedule appointments, </a:t>
            </a:r>
          </a:p>
          <a:p>
            <a:pPr lvl="1"/>
            <a:r>
              <a:rPr lang="en-US" dirty="0"/>
              <a:t>pay bills, etc. by using the Internet. </a:t>
            </a:r>
          </a:p>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10</a:t>
            </a:fld>
            <a:endParaRPr lang="he-IL"/>
          </a:p>
        </p:txBody>
      </p:sp>
      <p:pic>
        <p:nvPicPr>
          <p:cNvPr id="83970" name="Picture 2" descr="Internet - javatpoint">
            <a:extLst>
              <a:ext uri="{FF2B5EF4-FFF2-40B4-BE49-F238E27FC236}">
                <a16:creationId xmlns:a16="http://schemas.microsoft.com/office/drawing/2014/main" id="{D44DA07D-C564-4ADC-B923-EACC20B36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688" y="2900363"/>
            <a:ext cx="526732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778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Reasons for the AI Revolution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lstStyle/>
          <a:p>
            <a:r>
              <a:rPr lang="en-US" dirty="0"/>
              <a:t>Digitalization of many domains:</a:t>
            </a:r>
          </a:p>
          <a:p>
            <a:pPr lvl="1"/>
            <a:r>
              <a:rPr lang="en-US" dirty="0"/>
              <a:t>Vehicles (e.g., cars)</a:t>
            </a:r>
          </a:p>
          <a:p>
            <a:pPr lvl="1"/>
            <a:r>
              <a:rPr lang="en-US" dirty="0"/>
              <a:t>Organizations</a:t>
            </a:r>
          </a:p>
          <a:p>
            <a:pPr lvl="1"/>
            <a:r>
              <a:rPr lang="en-US" dirty="0"/>
              <a:t>Corporates</a:t>
            </a:r>
          </a:p>
          <a:p>
            <a:pPr lvl="1"/>
            <a:r>
              <a:rPr lang="en-US" dirty="0"/>
              <a:t>Schools, universities, colleges</a:t>
            </a:r>
          </a:p>
          <a:p>
            <a:pPr lvl="1"/>
            <a:r>
              <a:rPr lang="en-US" dirty="0"/>
              <a:t>Factories</a:t>
            </a:r>
          </a:p>
          <a:p>
            <a:pPr lvl="1"/>
            <a:r>
              <a:rPr lang="en-US" dirty="0"/>
              <a:t>Networking</a:t>
            </a:r>
          </a:p>
          <a:p>
            <a:pPr lvl="1"/>
            <a:r>
              <a:rPr lang="en-US" dirty="0"/>
              <a:t>Weather Forecasting </a:t>
            </a:r>
          </a:p>
          <a:p>
            <a:pPr lvl="1"/>
            <a:r>
              <a:rPr lang="en-US" dirty="0"/>
              <a:t>Services</a:t>
            </a:r>
          </a:p>
          <a:p>
            <a:pPr lvl="1"/>
            <a:endParaRPr lang="en-US" dirty="0"/>
          </a:p>
          <a:p>
            <a:pPr lvl="1"/>
            <a:endParaRPr lang="en-US" dirty="0"/>
          </a:p>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11</a:t>
            </a:fld>
            <a:endParaRPr lang="he-IL"/>
          </a:p>
        </p:txBody>
      </p:sp>
      <p:pic>
        <p:nvPicPr>
          <p:cNvPr id="72706" name="Picture 2" descr="Is Transformation of The Auto Industry More Than Just Digitalization? | by  Suhasini Gadam | DataDrivenInvestor">
            <a:extLst>
              <a:ext uri="{FF2B5EF4-FFF2-40B4-BE49-F238E27FC236}">
                <a16:creationId xmlns:a16="http://schemas.microsoft.com/office/drawing/2014/main" id="{3BCE9518-8F3F-423D-A6DA-51BC12B3E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9016" y="1380223"/>
            <a:ext cx="4068068" cy="2440841"/>
          </a:xfrm>
          <a:prstGeom prst="rect">
            <a:avLst/>
          </a:prstGeom>
          <a:noFill/>
          <a:extLst>
            <a:ext uri="{909E8E84-426E-40DD-AFC4-6F175D3DCCD1}">
              <a14:hiddenFill xmlns:a14="http://schemas.microsoft.com/office/drawing/2010/main">
                <a:solidFill>
                  <a:srgbClr val="FFFFFF"/>
                </a:solidFill>
              </a14:hiddenFill>
            </a:ext>
          </a:extLst>
        </p:spPr>
      </p:pic>
      <p:pic>
        <p:nvPicPr>
          <p:cNvPr id="78850" name="Picture 2" descr="What is the Value of Digitization, Digitalization &amp;amp; Digital Transformation  (DX) in Manufacturing?">
            <a:extLst>
              <a:ext uri="{FF2B5EF4-FFF2-40B4-BE49-F238E27FC236}">
                <a16:creationId xmlns:a16="http://schemas.microsoft.com/office/drawing/2014/main" id="{E1152C91-40C1-4482-AAC3-19ADAAE0E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850" y="4139353"/>
            <a:ext cx="5267325" cy="2399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501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Reasons for the AI Revolution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r>
              <a:rPr lang="en-US" dirty="0"/>
              <a:t>One sector of the Internet that has dominated in the recent decade is the platform of online social networks (OSNs).</a:t>
            </a:r>
          </a:p>
          <a:p>
            <a:r>
              <a:rPr lang="en-US" dirty="0"/>
              <a:t>Facebook, Twitter, and LinkedIn are all examples of well-known OSNs which encourage Internet users to </a:t>
            </a:r>
          </a:p>
          <a:p>
            <a:pPr lvl="1"/>
            <a:r>
              <a:rPr lang="en-US" dirty="0"/>
              <a:t>create profiles, </a:t>
            </a:r>
          </a:p>
          <a:p>
            <a:pPr lvl="1"/>
            <a:r>
              <a:rPr lang="en-US" dirty="0"/>
              <a:t>find new friendships, </a:t>
            </a:r>
          </a:p>
          <a:p>
            <a:pPr lvl="1"/>
            <a:r>
              <a:rPr lang="en-US" dirty="0"/>
              <a:t>maintain old friendships, </a:t>
            </a:r>
          </a:p>
          <a:p>
            <a:pPr lvl="1"/>
            <a:r>
              <a:rPr lang="en-US" dirty="0"/>
              <a:t>publish posts, </a:t>
            </a:r>
          </a:p>
          <a:p>
            <a:pPr lvl="1"/>
            <a:r>
              <a:rPr lang="en-US" dirty="0"/>
              <a:t>participate in online discourses, etc. </a:t>
            </a:r>
          </a:p>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12</a:t>
            </a:fld>
            <a:endParaRPr lang="he-IL"/>
          </a:p>
        </p:txBody>
      </p:sp>
      <p:pic>
        <p:nvPicPr>
          <p:cNvPr id="7" name="Picture 6">
            <a:extLst>
              <a:ext uri="{FF2B5EF4-FFF2-40B4-BE49-F238E27FC236}">
                <a16:creationId xmlns:a16="http://schemas.microsoft.com/office/drawing/2014/main" id="{77A5F300-75FB-468A-BE4E-4D7965B216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4252" y="4857264"/>
            <a:ext cx="1888592" cy="1888592"/>
          </a:xfrm>
          <a:prstGeom prst="rect">
            <a:avLst/>
          </a:prstGeom>
        </p:spPr>
      </p:pic>
      <p:pic>
        <p:nvPicPr>
          <p:cNvPr id="8" name="Picture 7">
            <a:extLst>
              <a:ext uri="{FF2B5EF4-FFF2-40B4-BE49-F238E27FC236}">
                <a16:creationId xmlns:a16="http://schemas.microsoft.com/office/drawing/2014/main" id="{DBAAC235-5EC6-4193-8AF8-B9226A959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675" y="3028278"/>
            <a:ext cx="2726792" cy="2726792"/>
          </a:xfrm>
          <a:prstGeom prst="rect">
            <a:avLst/>
          </a:prstGeom>
        </p:spPr>
      </p:pic>
      <p:pic>
        <p:nvPicPr>
          <p:cNvPr id="9" name="Picture 8">
            <a:extLst>
              <a:ext uri="{FF2B5EF4-FFF2-40B4-BE49-F238E27FC236}">
                <a16:creationId xmlns:a16="http://schemas.microsoft.com/office/drawing/2014/main" id="{006793BE-74B0-40FC-817D-6D09E7B110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9012" y="2953747"/>
            <a:ext cx="2192408" cy="2192408"/>
          </a:xfrm>
          <a:prstGeom prst="rect">
            <a:avLst/>
          </a:prstGeom>
        </p:spPr>
      </p:pic>
    </p:spTree>
    <p:extLst>
      <p:ext uri="{BB962C8B-B14F-4D97-AF65-F5344CB8AC3E}">
        <p14:creationId xmlns:p14="http://schemas.microsoft.com/office/powerpoint/2010/main" val="2603924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Rising popularity of online social networks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lstStyle/>
          <a:p>
            <a:pPr lvl="1"/>
            <a:endParaRPr lang="en-US" dirty="0"/>
          </a:p>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13</a:t>
            </a:fld>
            <a:endParaRPr lang="he-IL"/>
          </a:p>
        </p:txBody>
      </p:sp>
      <p:pic>
        <p:nvPicPr>
          <p:cNvPr id="79876" name="Picture 4" descr="Top 12 Most Popular Social Media Sites In 2021">
            <a:extLst>
              <a:ext uri="{FF2B5EF4-FFF2-40B4-BE49-F238E27FC236}">
                <a16:creationId xmlns:a16="http://schemas.microsoft.com/office/drawing/2014/main" id="{127D9114-42A1-407C-880F-B91BF68B9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52575"/>
            <a:ext cx="9189156" cy="516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90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Rising popularity of online social networks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lstStyle/>
          <a:p>
            <a:pPr lvl="1"/>
            <a:endParaRPr lang="en-US" dirty="0"/>
          </a:p>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14</a:t>
            </a:fld>
            <a:endParaRPr lang="he-IL"/>
          </a:p>
        </p:txBody>
      </p:sp>
      <p:pic>
        <p:nvPicPr>
          <p:cNvPr id="79874" name="Picture 2" descr="Social Media Statistics: Top Social Networks by Popularity | Social media  infographic, Social media services, Social media trends">
            <a:extLst>
              <a:ext uri="{FF2B5EF4-FFF2-40B4-BE49-F238E27FC236}">
                <a16:creationId xmlns:a16="http://schemas.microsoft.com/office/drawing/2014/main" id="{7653047B-1D48-479A-B982-B8B26D61D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66044"/>
            <a:ext cx="7905750" cy="527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183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Power of Data</a:t>
            </a:r>
            <a:endParaRPr lang="en-US" dirty="0"/>
          </a:p>
        </p:txBody>
      </p:sp>
      <p:sp>
        <p:nvSpPr>
          <p:cNvPr id="3" name="Content Placeholder 2"/>
          <p:cNvSpPr>
            <a:spLocks noGrp="1"/>
          </p:cNvSpPr>
          <p:nvPr>
            <p:ph idx="1"/>
          </p:nvPr>
        </p:nvSpPr>
        <p:spPr>
          <a:xfrm>
            <a:off x="1524000" y="1600201"/>
            <a:ext cx="6485384" cy="4525963"/>
          </a:xfrm>
        </p:spPr>
        <p:txBody>
          <a:bodyPr>
            <a:normAutofit/>
          </a:bodyPr>
          <a:lstStyle/>
          <a:p>
            <a:pPr algn="l" rtl="0"/>
            <a:r>
              <a:rPr lang="en-US" dirty="0"/>
              <a:t>The most largest retailer, has no inventory. </a:t>
            </a:r>
          </a:p>
          <a:p>
            <a:pPr algn="l" rtl="0"/>
            <a:r>
              <a:rPr lang="en-US" dirty="0"/>
              <a:t>The world’s largest accommodation provider, owns no real estate.</a:t>
            </a:r>
          </a:p>
          <a:p>
            <a:pPr algn="l" rtl="0"/>
            <a:r>
              <a:rPr lang="en-US" dirty="0"/>
              <a:t>The world’s most popular media owner, creates no content.</a:t>
            </a:r>
          </a:p>
          <a:p>
            <a:pPr algn="l" rtl="0"/>
            <a:r>
              <a:rPr lang="en-US" dirty="0"/>
              <a:t>The world’s largest taxi company, owns no vehicles. </a:t>
            </a:r>
          </a:p>
          <a:p>
            <a:pPr algn="l" rtl="0"/>
            <a:endParaRPr lang="en-US" dirty="0"/>
          </a:p>
          <a:p>
            <a:pPr algn="l" rtl="0"/>
            <a:endParaRPr lang="en-US" dirty="0"/>
          </a:p>
        </p:txBody>
      </p:sp>
      <p:pic>
        <p:nvPicPr>
          <p:cNvPr id="9218" name="Picture 2"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9385" y="1844825"/>
            <a:ext cx="2091393" cy="3770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8688288" y="2852936"/>
            <a:ext cx="733586" cy="723106"/>
          </a:xfrm>
          <a:prstGeom prst="rect">
            <a:avLst/>
          </a:prstGeom>
        </p:spPr>
      </p:pic>
      <p:pic>
        <p:nvPicPr>
          <p:cNvPr id="9" name="Picture 8"/>
          <p:cNvPicPr>
            <a:picLocks noChangeAspect="1"/>
          </p:cNvPicPr>
          <p:nvPr/>
        </p:nvPicPr>
        <p:blipFill>
          <a:blip r:embed="rId4"/>
          <a:stretch>
            <a:fillRect/>
          </a:stretch>
        </p:blipFill>
        <p:spPr>
          <a:xfrm>
            <a:off x="8604800" y="3861048"/>
            <a:ext cx="947585" cy="864096"/>
          </a:xfrm>
          <a:prstGeom prst="rect">
            <a:avLst/>
          </a:prstGeom>
        </p:spPr>
      </p:pic>
      <p:pic>
        <p:nvPicPr>
          <p:cNvPr id="10" name="Picture 9"/>
          <p:cNvPicPr>
            <a:picLocks noChangeAspect="1"/>
          </p:cNvPicPr>
          <p:nvPr/>
        </p:nvPicPr>
        <p:blipFill>
          <a:blip r:embed="rId5"/>
          <a:stretch>
            <a:fillRect/>
          </a:stretch>
        </p:blipFill>
        <p:spPr>
          <a:xfrm>
            <a:off x="8675672" y="5001766"/>
            <a:ext cx="746203" cy="731490"/>
          </a:xfrm>
          <a:prstGeom prst="rect">
            <a:avLst/>
          </a:prstGeom>
        </p:spPr>
      </p:pic>
    </p:spTree>
    <p:extLst>
      <p:ext uri="{BB962C8B-B14F-4D97-AF65-F5344CB8AC3E}">
        <p14:creationId xmlns:p14="http://schemas.microsoft.com/office/powerpoint/2010/main" val="81195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C4EE-942B-429E-818E-7FF5032E04AC}"/>
              </a:ext>
            </a:extLst>
          </p:cNvPr>
          <p:cNvSpPr>
            <a:spLocks noGrp="1"/>
          </p:cNvSpPr>
          <p:nvPr>
            <p:ph type="title"/>
          </p:nvPr>
        </p:nvSpPr>
        <p:spPr/>
        <p:txBody>
          <a:bodyPr/>
          <a:lstStyle/>
          <a:p>
            <a:pPr lvl="0" rtl="0">
              <a:defRPr/>
            </a:pPr>
            <a:r>
              <a:rPr lang="en-US" dirty="0"/>
              <a:t>Data is the </a:t>
            </a:r>
            <a:r>
              <a:rPr lang="en-US" dirty="0">
                <a:solidFill>
                  <a:srgbClr val="FF0000"/>
                </a:solidFill>
              </a:rPr>
              <a:t>Fuel</a:t>
            </a:r>
            <a:r>
              <a:rPr lang="en-US" dirty="0"/>
              <a:t> that Powers ML &amp; AI</a:t>
            </a:r>
          </a:p>
        </p:txBody>
      </p:sp>
      <p:sp>
        <p:nvSpPr>
          <p:cNvPr id="4" name="TextBox 3"/>
          <p:cNvSpPr txBox="1"/>
          <p:nvPr/>
        </p:nvSpPr>
        <p:spPr>
          <a:xfrm>
            <a:off x="0" y="6567488"/>
            <a:ext cx="27709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World Economic Forum</a:t>
            </a:r>
          </a:p>
        </p:txBody>
      </p:sp>
      <p:pic>
        <p:nvPicPr>
          <p:cNvPr id="1026" name="Picture 2" descr="No Fooling! It's Time for the 2020 Internet Minute Infographic!: eDiscovery  Trends - CloudN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031" y="1067877"/>
            <a:ext cx="462915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299765"/>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b="1" dirty="0"/>
              <a:t>Big Data Keeps Getting Bigger</a:t>
            </a:r>
          </a:p>
        </p:txBody>
      </p:sp>
      <p:pic>
        <p:nvPicPr>
          <p:cNvPr id="4098" name="Picture 2" descr="Internet Minute Compari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947" y="1067877"/>
            <a:ext cx="781050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018 vs. 2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91" y="1122501"/>
            <a:ext cx="8082006" cy="440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446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Big Data Keeps Getting Bigger</a:t>
            </a:r>
            <a:endParaRPr lang="en-US"/>
          </a:p>
        </p:txBody>
      </p:sp>
      <p:pic>
        <p:nvPicPr>
          <p:cNvPr id="3" name="Picture 2"/>
          <p:cNvPicPr>
            <a:picLocks noChangeAspect="1"/>
          </p:cNvPicPr>
          <p:nvPr/>
        </p:nvPicPr>
        <p:blipFill>
          <a:blip r:embed="rId2"/>
          <a:stretch>
            <a:fillRect/>
          </a:stretch>
        </p:blipFill>
        <p:spPr>
          <a:xfrm>
            <a:off x="195262" y="1538287"/>
            <a:ext cx="11801475" cy="3781425"/>
          </a:xfrm>
          <a:prstGeom prst="rect">
            <a:avLst/>
          </a:prstGeom>
        </p:spPr>
      </p:pic>
    </p:spTree>
    <p:extLst>
      <p:ext uri="{BB962C8B-B14F-4D97-AF65-F5344CB8AC3E}">
        <p14:creationId xmlns:p14="http://schemas.microsoft.com/office/powerpoint/2010/main" val="2107031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Reasons for the AI Revolution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pPr lvl="1"/>
            <a:r>
              <a:rPr lang="en-US" dirty="0"/>
              <a:t>The exponential growth pf data is generated every day. </a:t>
            </a:r>
          </a:p>
          <a:p>
            <a:pPr marL="457200" lvl="1" indent="0">
              <a:buNone/>
            </a:pPr>
            <a:r>
              <a:rPr lang="en-US" dirty="0">
                <a:hlinkClick r:id="rId2"/>
              </a:rPr>
              <a:t>https://www.visualcapitalist.com/wp-content/uploads/2019/04/data-generated-each-day-full.html</a:t>
            </a:r>
            <a:endParaRPr lang="en-US" dirty="0"/>
          </a:p>
          <a:p>
            <a:pPr marL="457200" lvl="1" indent="0">
              <a:buNone/>
            </a:pPr>
            <a:endParaRPr lang="en-US" dirty="0"/>
          </a:p>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19</a:t>
            </a:fld>
            <a:endParaRPr lang="he-IL"/>
          </a:p>
        </p:txBody>
      </p:sp>
    </p:spTree>
    <p:extLst>
      <p:ext uri="{BB962C8B-B14F-4D97-AF65-F5344CB8AC3E}">
        <p14:creationId xmlns:p14="http://schemas.microsoft.com/office/powerpoint/2010/main" val="393807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Welcome – General Information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lstStyle/>
          <a:p>
            <a:r>
              <a:rPr lang="en-US" dirty="0"/>
              <a:t>Lectures:</a:t>
            </a:r>
          </a:p>
          <a:p>
            <a:pPr lvl="1"/>
            <a:r>
              <a:rPr lang="en-US" dirty="0"/>
              <a:t>Aviad </a:t>
            </a:r>
            <a:r>
              <a:rPr lang="en-US" dirty="0" err="1"/>
              <a:t>Elyashar</a:t>
            </a:r>
            <a:r>
              <a:rPr lang="en-US" dirty="0"/>
              <a:t> – </a:t>
            </a:r>
            <a:r>
              <a:rPr lang="en-US" dirty="0">
                <a:hlinkClick r:id="rId2"/>
              </a:rPr>
              <a:t>aviade@sce.ac.il</a:t>
            </a:r>
            <a:endParaRPr lang="en-US" dirty="0"/>
          </a:p>
          <a:p>
            <a:r>
              <a:rPr lang="en-US" dirty="0"/>
              <a:t>Course’s website – Moodle</a:t>
            </a:r>
          </a:p>
          <a:p>
            <a:pPr marL="0" indent="0">
              <a:buNone/>
            </a:pPr>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a:t>
            </a:fld>
            <a:endParaRPr lang="he-IL"/>
          </a:p>
        </p:txBody>
      </p:sp>
    </p:spTree>
    <p:extLst>
      <p:ext uri="{BB962C8B-B14F-4D97-AF65-F5344CB8AC3E}">
        <p14:creationId xmlns:p14="http://schemas.microsoft.com/office/powerpoint/2010/main" val="3372937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5734050" cy="4351338"/>
          </a:xfrm>
        </p:spPr>
        <p:txBody>
          <a:bodyPr>
            <a:normAutofit/>
          </a:bodyPr>
          <a:lstStyle/>
          <a:p>
            <a:r>
              <a:rPr lang="en-US" b="1" dirty="0"/>
              <a:t> New inventions:</a:t>
            </a:r>
          </a:p>
          <a:p>
            <a:pPr lvl="1"/>
            <a:r>
              <a:rPr lang="en-US" dirty="0"/>
              <a:t>AI is powering many inventions in almost every domain which will help humans solve the majority of complex problems.</a:t>
            </a:r>
          </a:p>
          <a:p>
            <a:pPr lvl="1"/>
            <a:r>
              <a:rPr lang="en-US" b="1" dirty="0"/>
              <a:t>Example: </a:t>
            </a:r>
          </a:p>
          <a:p>
            <a:pPr lvl="2"/>
            <a:r>
              <a:rPr lang="en-US" dirty="0"/>
              <a:t>Recently doctors can predict breast cancer in the woman at earlier stages using advanced AI-based technologies.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20</a:t>
            </a:fld>
            <a:endParaRPr lang="he-IL" dirty="0"/>
          </a:p>
        </p:txBody>
      </p:sp>
      <p:pic>
        <p:nvPicPr>
          <p:cNvPr id="8" name="Picture 7">
            <a:extLst>
              <a:ext uri="{FF2B5EF4-FFF2-40B4-BE49-F238E27FC236}">
                <a16:creationId xmlns:a16="http://schemas.microsoft.com/office/drawing/2014/main" id="{383ACC16-028C-4B3A-B09C-A4923BE8C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520" y="2398667"/>
            <a:ext cx="4874910" cy="3205253"/>
          </a:xfrm>
          <a:prstGeom prst="rect">
            <a:avLst/>
          </a:prstGeom>
        </p:spPr>
      </p:pic>
    </p:spTree>
    <p:extLst>
      <p:ext uri="{BB962C8B-B14F-4D97-AF65-F5344CB8AC3E}">
        <p14:creationId xmlns:p14="http://schemas.microsoft.com/office/powerpoint/2010/main" val="233140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5876925" cy="4351338"/>
          </a:xfrm>
        </p:spPr>
        <p:txBody>
          <a:bodyPr>
            <a:normAutofit fontScale="92500"/>
          </a:bodyPr>
          <a:lstStyle/>
          <a:p>
            <a:r>
              <a:rPr lang="en-US" b="1" dirty="0"/>
              <a:t>Reduction in Human Error</a:t>
            </a:r>
          </a:p>
          <a:p>
            <a:pPr lvl="1"/>
            <a:r>
              <a:rPr lang="en-US" dirty="0"/>
              <a:t>The phrase “</a:t>
            </a:r>
            <a:r>
              <a:rPr lang="en-US" b="1" dirty="0"/>
              <a:t>human error</a:t>
            </a:r>
            <a:r>
              <a:rPr lang="en-US" dirty="0"/>
              <a:t>” was born because humans make mistakes from time to time. </a:t>
            </a:r>
          </a:p>
          <a:p>
            <a:pPr lvl="1"/>
            <a:r>
              <a:rPr lang="en-US" dirty="0"/>
              <a:t>Computers, however, do not make these mistakes if they are programmed properly. </a:t>
            </a:r>
          </a:p>
          <a:p>
            <a:pPr lvl="1"/>
            <a:r>
              <a:rPr lang="en-US" dirty="0"/>
              <a:t>With artificial intelligence, the decisions are taken from the previously gathered information applying a certain set of algorithms. </a:t>
            </a:r>
          </a:p>
          <a:p>
            <a:pPr lvl="1"/>
            <a:r>
              <a:rPr lang="en-US" dirty="0"/>
              <a:t>So errors are reduced and the chance of reaching accuracy with a greater degree of precision is a possibility.</a:t>
            </a:r>
          </a:p>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21</a:t>
            </a:fld>
            <a:endParaRPr lang="he-IL"/>
          </a:p>
        </p:txBody>
      </p:sp>
      <p:pic>
        <p:nvPicPr>
          <p:cNvPr id="93186" name="Picture 2" descr="The Top 7: How To Reduce Manufacturing Human Error - Learnaboutgmp:  Accredited Online Life Science Training Courses">
            <a:extLst>
              <a:ext uri="{FF2B5EF4-FFF2-40B4-BE49-F238E27FC236}">
                <a16:creationId xmlns:a16="http://schemas.microsoft.com/office/drawing/2014/main" id="{7C53D1AF-2390-4090-B72E-D29F0ABC6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75" y="2250925"/>
            <a:ext cx="4743450" cy="314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835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r>
              <a:rPr lang="en-US" b="1" dirty="0"/>
              <a:t>Reduction in Human Error</a:t>
            </a:r>
          </a:p>
          <a:p>
            <a:pPr lvl="1"/>
            <a:r>
              <a:rPr lang="en-US" dirty="0"/>
              <a:t>For example, In weather forecasting using AI, they have reduced the majority of human error.</a:t>
            </a:r>
          </a:p>
          <a:p>
            <a:pPr marL="457200" lvl="1" indent="0">
              <a:buNone/>
            </a:pPr>
            <a:endParaRPr lang="en-US" dirty="0"/>
          </a:p>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22</a:t>
            </a:fld>
            <a:endParaRPr lang="he-IL"/>
          </a:p>
        </p:txBody>
      </p:sp>
      <p:pic>
        <p:nvPicPr>
          <p:cNvPr id="94210" name="Picture 2" descr="Weather Forecasting: Definition &amp;amp; Types - Video &amp;amp; Lesson Transcript |  Study.com">
            <a:extLst>
              <a:ext uri="{FF2B5EF4-FFF2-40B4-BE49-F238E27FC236}">
                <a16:creationId xmlns:a16="http://schemas.microsoft.com/office/drawing/2014/main" id="{5339DC5C-16A1-4BB8-B560-2DE50A3C8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213" y="2709862"/>
            <a:ext cx="681037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605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r>
              <a:rPr lang="en-US" b="1" dirty="0"/>
              <a:t>Takes risks instead of humans</a:t>
            </a:r>
          </a:p>
          <a:p>
            <a:pPr lvl="1"/>
            <a:r>
              <a:rPr lang="en-US" dirty="0"/>
              <a:t>This is one of the biggest advantages of artificial intelligence. </a:t>
            </a:r>
          </a:p>
          <a:p>
            <a:pPr lvl="1"/>
            <a:r>
              <a:rPr lang="en-US" dirty="0"/>
              <a:t>We can overcome many risky limitations of humans by developing an AI robot, which in turn can do the risky things for us. </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23</a:t>
            </a:fld>
            <a:endParaRPr lang="he-IL" dirty="0"/>
          </a:p>
        </p:txBody>
      </p:sp>
      <p:pic>
        <p:nvPicPr>
          <p:cNvPr id="97282" name="Picture 2" descr="Paul Tassi on Twitter: &amp;quot;Raised by Wolves&amp;#39; Necromancer is 2020 mood  incarnate… &amp;quot;">
            <a:extLst>
              <a:ext uri="{FF2B5EF4-FFF2-40B4-BE49-F238E27FC236}">
                <a16:creationId xmlns:a16="http://schemas.microsoft.com/office/drawing/2014/main" id="{B0F1FAA9-7D2D-4A00-9CFC-49C169DCB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0" y="3592512"/>
            <a:ext cx="5800725" cy="290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545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505575" cy="4351338"/>
          </a:xfrm>
        </p:spPr>
        <p:txBody>
          <a:bodyPr>
            <a:normAutofit/>
          </a:bodyPr>
          <a:lstStyle/>
          <a:p>
            <a:r>
              <a:rPr lang="en-US" b="1" dirty="0"/>
              <a:t>Takes risks instead of humans</a:t>
            </a:r>
          </a:p>
          <a:p>
            <a:pPr lvl="1"/>
            <a:r>
              <a:rPr lang="en-US" dirty="0"/>
              <a:t>Examples:</a:t>
            </a:r>
          </a:p>
          <a:p>
            <a:pPr lvl="2"/>
            <a:r>
              <a:rPr lang="en-US" dirty="0"/>
              <a:t>going to mars, </a:t>
            </a:r>
          </a:p>
          <a:p>
            <a:pPr lvl="2"/>
            <a:r>
              <a:rPr lang="en-US" dirty="0"/>
              <a:t>defuse a bomb, </a:t>
            </a:r>
          </a:p>
          <a:p>
            <a:pPr lvl="2"/>
            <a:r>
              <a:rPr lang="en-US" dirty="0"/>
              <a:t>explore the deepest parts of oceans, </a:t>
            </a:r>
          </a:p>
          <a:p>
            <a:pPr lvl="2"/>
            <a:r>
              <a:rPr lang="en-US" dirty="0"/>
              <a:t>mining for coal and oil, </a:t>
            </a:r>
          </a:p>
          <a:p>
            <a:pPr lvl="1"/>
            <a:r>
              <a:rPr lang="en-US" dirty="0"/>
              <a:t>it can be used effectively in any kind of natural or man-made disasters.</a:t>
            </a:r>
          </a:p>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24</a:t>
            </a:fld>
            <a:endParaRPr lang="he-IL" dirty="0"/>
          </a:p>
        </p:txBody>
      </p:sp>
      <p:pic>
        <p:nvPicPr>
          <p:cNvPr id="96258" name="Picture 2" descr="We&amp;#39;re Going to Mars. Come to Peace with It. | by Richard Brownell | Medium">
            <a:extLst>
              <a:ext uri="{FF2B5EF4-FFF2-40B4-BE49-F238E27FC236}">
                <a16:creationId xmlns:a16="http://schemas.microsoft.com/office/drawing/2014/main" id="{C537E8A3-CB6C-434E-A160-AB2BD9572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324" y="365125"/>
            <a:ext cx="3884721" cy="2000631"/>
          </a:xfrm>
          <a:prstGeom prst="rect">
            <a:avLst/>
          </a:prstGeom>
          <a:noFill/>
          <a:extLst>
            <a:ext uri="{909E8E84-426E-40DD-AFC4-6F175D3DCCD1}">
              <a14:hiddenFill xmlns:a14="http://schemas.microsoft.com/office/drawing/2010/main">
                <a:solidFill>
                  <a:srgbClr val="FFFFFF"/>
                </a:solidFill>
              </a14:hiddenFill>
            </a:ext>
          </a:extLst>
        </p:spPr>
      </p:pic>
      <p:pic>
        <p:nvPicPr>
          <p:cNvPr id="96260" name="Picture 4" descr="Defusing the Digital Advertising Ticking Time Bomb: Fraud | Inc.com">
            <a:extLst>
              <a:ext uri="{FF2B5EF4-FFF2-40B4-BE49-F238E27FC236}">
                <a16:creationId xmlns:a16="http://schemas.microsoft.com/office/drawing/2014/main" id="{613DAAB4-DE07-4E15-B528-F4B8B10E6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948" y="2663445"/>
            <a:ext cx="4064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6264" name="Picture 8" descr="The Global Race for Critical Minerals in the Deep Ocean">
            <a:extLst>
              <a:ext uri="{FF2B5EF4-FFF2-40B4-BE49-F238E27FC236}">
                <a16:creationId xmlns:a16="http://schemas.microsoft.com/office/drawing/2014/main" id="{F24238CE-1311-48DC-AF17-114820351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451" y="5019575"/>
            <a:ext cx="3136696" cy="1519337"/>
          </a:xfrm>
          <a:prstGeom prst="rect">
            <a:avLst/>
          </a:prstGeom>
          <a:noFill/>
          <a:extLst>
            <a:ext uri="{909E8E84-426E-40DD-AFC4-6F175D3DCCD1}">
              <a14:hiddenFill xmlns:a14="http://schemas.microsoft.com/office/drawing/2010/main">
                <a:solidFill>
                  <a:srgbClr val="FFFFFF"/>
                </a:solidFill>
              </a14:hiddenFill>
            </a:ext>
          </a:extLst>
        </p:spPr>
      </p:pic>
      <p:pic>
        <p:nvPicPr>
          <p:cNvPr id="96266" name="Picture 10" descr="Coal, oil to lead energy demand-growth in SE Asia to 2040">
            <a:extLst>
              <a:ext uri="{FF2B5EF4-FFF2-40B4-BE49-F238E27FC236}">
                <a16:creationId xmlns:a16="http://schemas.microsoft.com/office/drawing/2014/main" id="{0A394AD1-2C1C-4121-9E35-12F621515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7225" y="4949445"/>
            <a:ext cx="2514600" cy="164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716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505575" cy="4351338"/>
          </a:xfrm>
        </p:spPr>
        <p:txBody>
          <a:bodyPr>
            <a:normAutofit/>
          </a:bodyPr>
          <a:lstStyle/>
          <a:p>
            <a:r>
              <a:rPr lang="en-US" b="1" dirty="0"/>
              <a:t>Takes risks instead of humans</a:t>
            </a:r>
          </a:p>
          <a:p>
            <a:pPr lvl="1"/>
            <a:r>
              <a:rPr lang="en-US" dirty="0"/>
              <a:t>Example:</a:t>
            </a:r>
          </a:p>
          <a:p>
            <a:pPr lvl="2"/>
            <a:r>
              <a:rPr lang="en-US" b="1" dirty="0"/>
              <a:t>Chernobyl</a:t>
            </a:r>
            <a:r>
              <a:rPr lang="en-US" dirty="0"/>
              <a:t> nuclear power plant explosion in Ukraine. </a:t>
            </a:r>
          </a:p>
          <a:p>
            <a:pPr lvl="2"/>
            <a:r>
              <a:rPr lang="en-US" dirty="0"/>
              <a:t>At that time there were no AI-powered robots that can help us to minimize the effect of radiation by controlling the fire in early stages, as any human went close to the core was dead in a matter of minutes. </a:t>
            </a:r>
          </a:p>
          <a:p>
            <a:pPr lvl="2"/>
            <a:r>
              <a:rPr lang="en-US" dirty="0"/>
              <a:t>They eventually poured sand and boron from helicopters from a mere distance.</a:t>
            </a:r>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25</a:t>
            </a:fld>
            <a:endParaRPr lang="he-IL" dirty="0"/>
          </a:p>
        </p:txBody>
      </p:sp>
      <p:pic>
        <p:nvPicPr>
          <p:cNvPr id="98306" name="Picture 2" descr="Chernobyl&amp;#39; reopens old wound for thousands of Israelis - Israel News -  Haaretz.com">
            <a:extLst>
              <a:ext uri="{FF2B5EF4-FFF2-40B4-BE49-F238E27FC236}">
                <a16:creationId xmlns:a16="http://schemas.microsoft.com/office/drawing/2014/main" id="{C2EE9E39-3ED1-4D67-B7D9-0CA4EDA89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975" y="4366418"/>
            <a:ext cx="2435225" cy="2435225"/>
          </a:xfrm>
          <a:prstGeom prst="rect">
            <a:avLst/>
          </a:prstGeom>
          <a:noFill/>
          <a:extLst>
            <a:ext uri="{909E8E84-426E-40DD-AFC4-6F175D3DCCD1}">
              <a14:hiddenFill xmlns:a14="http://schemas.microsoft.com/office/drawing/2010/main">
                <a:solidFill>
                  <a:srgbClr val="FFFFFF"/>
                </a:solidFill>
              </a14:hiddenFill>
            </a:ext>
          </a:extLst>
        </p:spPr>
      </p:pic>
      <p:pic>
        <p:nvPicPr>
          <p:cNvPr id="98308" name="Picture 4" descr="Chernobyl by Dan FallFanposter Chernobyl by HBO | Chernobyl, Chernobyl  disaster, Movie posters">
            <a:extLst>
              <a:ext uri="{FF2B5EF4-FFF2-40B4-BE49-F238E27FC236}">
                <a16:creationId xmlns:a16="http://schemas.microsoft.com/office/drawing/2014/main" id="{339D20AC-80E3-4B61-A607-430AA62B0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7063" y="228600"/>
            <a:ext cx="2869473"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4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5729289" cy="4351338"/>
          </a:xfrm>
        </p:spPr>
        <p:txBody>
          <a:bodyPr>
            <a:normAutofit fontScale="92500" lnSpcReduction="20000"/>
          </a:bodyPr>
          <a:lstStyle/>
          <a:p>
            <a:r>
              <a:rPr lang="en-US" b="1" dirty="0"/>
              <a:t>Available 24x7:</a:t>
            </a:r>
          </a:p>
          <a:p>
            <a:pPr lvl="1"/>
            <a:r>
              <a:rPr lang="en-US" dirty="0"/>
              <a:t>An average human will work for 4–6 hours a day excluding the breaks.</a:t>
            </a:r>
          </a:p>
          <a:p>
            <a:pPr lvl="1"/>
            <a:r>
              <a:rPr lang="en-US" dirty="0"/>
              <a:t>Humans are built in such a way to get some time out for refreshing themselves and get ready for a new day of work and they even have weekly offed to stay intact with their work-life and personal life. </a:t>
            </a:r>
          </a:p>
          <a:p>
            <a:pPr lvl="1"/>
            <a:r>
              <a:rPr lang="en-US" dirty="0"/>
              <a:t>But using AI we can make machines work 24x7 without any breaks and they don’t even get bored, unlike humans.</a:t>
            </a:r>
          </a:p>
          <a:p>
            <a:pPr lvl="1"/>
            <a:r>
              <a:rPr lang="en-US" b="1" dirty="0"/>
              <a:t>Example: </a:t>
            </a:r>
            <a:r>
              <a:rPr lang="en-US" dirty="0"/>
              <a:t>Educational Institutes and Helpline centers are getting many queries and issues which can be handled effectively using AI.</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26</a:t>
            </a:fld>
            <a:endParaRPr lang="he-IL" dirty="0"/>
          </a:p>
        </p:txBody>
      </p:sp>
      <p:pic>
        <p:nvPicPr>
          <p:cNvPr id="101378" name="Picture 2" descr="Robotics &amp;amp; Autonomous Solutions In Customer Facing Environment — Connected  Corners">
            <a:extLst>
              <a:ext uri="{FF2B5EF4-FFF2-40B4-BE49-F238E27FC236}">
                <a16:creationId xmlns:a16="http://schemas.microsoft.com/office/drawing/2014/main" id="{6FE1FF52-49EA-477F-BE93-8546D3448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489" y="2229644"/>
            <a:ext cx="5214982"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03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r>
              <a:rPr lang="en-US" b="1" dirty="0"/>
              <a:t>Helping in Repetitive Jobs:</a:t>
            </a:r>
          </a:p>
          <a:p>
            <a:pPr lvl="1"/>
            <a:r>
              <a:rPr lang="en-US" dirty="0"/>
              <a:t>In our day-to-day work, we will be performing many repetitive works like sending a thanking mail, verifying certain documents for errors and many more things. </a:t>
            </a:r>
          </a:p>
          <a:p>
            <a:pPr lvl="1"/>
            <a:r>
              <a:rPr lang="en-US" dirty="0"/>
              <a:t>Using artificial intelligence we can productively automate these mundane tasks and can even remove “</a:t>
            </a:r>
            <a:r>
              <a:rPr lang="en-US" b="1" dirty="0"/>
              <a:t>boring</a:t>
            </a:r>
            <a:r>
              <a:rPr lang="en-US" dirty="0"/>
              <a:t>” tasks for humans and free them up to be increasingly creative.</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27</a:t>
            </a:fld>
            <a:endParaRPr lang="he-IL" dirty="0"/>
          </a:p>
        </p:txBody>
      </p:sp>
    </p:spTree>
    <p:extLst>
      <p:ext uri="{BB962C8B-B14F-4D97-AF65-F5344CB8AC3E}">
        <p14:creationId xmlns:p14="http://schemas.microsoft.com/office/powerpoint/2010/main" val="441655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r>
              <a:rPr lang="en-US" b="1" dirty="0"/>
              <a:t>Helping in Repetitive Jobs:</a:t>
            </a:r>
          </a:p>
          <a:p>
            <a:pPr lvl="1"/>
            <a:r>
              <a:rPr lang="en-US" dirty="0"/>
              <a:t>Example:</a:t>
            </a:r>
          </a:p>
          <a:p>
            <a:pPr lvl="2"/>
            <a:r>
              <a:rPr lang="en-US" b="1" dirty="0"/>
              <a:t> </a:t>
            </a:r>
            <a:r>
              <a:rPr lang="en-US" dirty="0"/>
              <a:t>In banks, we often see many verifications of documents to get a loan which is a repetitive task for the owner of the bank. </a:t>
            </a:r>
          </a:p>
          <a:p>
            <a:pPr lvl="2"/>
            <a:r>
              <a:rPr lang="en-US" dirty="0"/>
              <a:t>Using AI cognitive automation, the owner can speed up the process of verifying the documents by which both the customers and the owner will be benefited.</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28</a:t>
            </a:fld>
            <a:endParaRPr lang="he-IL" dirty="0"/>
          </a:p>
        </p:txBody>
      </p:sp>
      <p:pic>
        <p:nvPicPr>
          <p:cNvPr id="99330" name="Picture 2" descr="Why your new work colleague could be a robot - BBC News">
            <a:extLst>
              <a:ext uri="{FF2B5EF4-FFF2-40B4-BE49-F238E27FC236}">
                <a16:creationId xmlns:a16="http://schemas.microsoft.com/office/drawing/2014/main" id="{083475DB-4050-4502-9089-97ACF7B52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187" y="4035425"/>
            <a:ext cx="4619625" cy="259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764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048500" cy="4351338"/>
          </a:xfrm>
        </p:spPr>
        <p:txBody>
          <a:bodyPr>
            <a:normAutofit/>
          </a:bodyPr>
          <a:lstStyle/>
          <a:p>
            <a:r>
              <a:rPr lang="en-US" b="1" dirty="0"/>
              <a:t>Digital assistance:</a:t>
            </a:r>
          </a:p>
          <a:p>
            <a:pPr lvl="1"/>
            <a:r>
              <a:rPr lang="en-US" dirty="0"/>
              <a:t>Some of the highly advanced organizations use digital assistants to interact with users which saves the need for human resources. </a:t>
            </a:r>
          </a:p>
          <a:p>
            <a:pPr lvl="1"/>
            <a:r>
              <a:rPr lang="en-US" dirty="0"/>
              <a:t>The digital assistants also used in many websites to provide things that users want. </a:t>
            </a:r>
          </a:p>
          <a:p>
            <a:pPr lvl="1"/>
            <a:r>
              <a:rPr lang="en-US" dirty="0"/>
              <a:t>We can chat with them about what we are looking for. </a:t>
            </a:r>
          </a:p>
          <a:p>
            <a:pPr lvl="1"/>
            <a:r>
              <a:rPr lang="en-US" dirty="0"/>
              <a:t>Some chatbots are designed in such a way that it’s become hard to determine that we’re chatting with a chatbot or a human being.</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29</a:t>
            </a:fld>
            <a:endParaRPr lang="he-IL" dirty="0"/>
          </a:p>
        </p:txBody>
      </p:sp>
      <p:pic>
        <p:nvPicPr>
          <p:cNvPr id="102402" name="Picture 2" descr="10 of the Most Innovative Chatbots on the Web | WordStream">
            <a:extLst>
              <a:ext uri="{FF2B5EF4-FFF2-40B4-BE49-F238E27FC236}">
                <a16:creationId xmlns:a16="http://schemas.microsoft.com/office/drawing/2014/main" id="{D59C90E4-5D60-45BC-AF94-1B521EE450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22" t="7166" r="25555" b="5667"/>
          <a:stretch/>
        </p:blipFill>
        <p:spPr bwMode="auto">
          <a:xfrm>
            <a:off x="8092926" y="2158206"/>
            <a:ext cx="3911898" cy="343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401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General Information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lstStyle/>
          <a:p>
            <a:r>
              <a:rPr lang="en-US" dirty="0"/>
              <a:t>Course:</a:t>
            </a:r>
          </a:p>
          <a:p>
            <a:pPr lvl="1"/>
            <a:r>
              <a:rPr lang="en-US" dirty="0"/>
              <a:t>40% - Test</a:t>
            </a:r>
          </a:p>
          <a:p>
            <a:pPr lvl="1"/>
            <a:r>
              <a:rPr lang="en-US" dirty="0"/>
              <a:t>60% - Assignments</a:t>
            </a:r>
          </a:p>
          <a:p>
            <a:r>
              <a:rPr lang="en-US" dirty="0"/>
              <a:t>Assignments:</a:t>
            </a:r>
          </a:p>
          <a:p>
            <a:pPr lvl="1"/>
            <a:r>
              <a:rPr lang="en-US" dirty="0"/>
              <a:t>3 assignments</a:t>
            </a:r>
          </a:p>
          <a:p>
            <a:pPr lvl="2"/>
            <a:r>
              <a:rPr lang="en-US" dirty="0"/>
              <a:t>Includes both theoretically and practically tasks</a:t>
            </a:r>
          </a:p>
          <a:p>
            <a:pPr lvl="1"/>
            <a:r>
              <a:rPr lang="en-US" dirty="0"/>
              <a:t>Assignments will be submitted in pairs.</a:t>
            </a:r>
          </a:p>
          <a:p>
            <a:pPr lvl="1" algn="r" rtl="1"/>
            <a:r>
              <a:rPr lang="he-IL" dirty="0"/>
              <a:t>נוכחות חובה</a:t>
            </a:r>
          </a:p>
          <a:p>
            <a:pPr lvl="1" algn="r" rtl="1"/>
            <a:endParaRPr lang="en-US" dirty="0"/>
          </a:p>
          <a:p>
            <a:pPr marL="0" indent="0">
              <a:buNone/>
            </a:pPr>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a:t>
            </a:fld>
            <a:endParaRPr lang="he-IL"/>
          </a:p>
        </p:txBody>
      </p:sp>
    </p:spTree>
    <p:extLst>
      <p:ext uri="{BB962C8B-B14F-4D97-AF65-F5344CB8AC3E}">
        <p14:creationId xmlns:p14="http://schemas.microsoft.com/office/powerpoint/2010/main" val="3042174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5734050" cy="4351338"/>
          </a:xfrm>
        </p:spPr>
        <p:txBody>
          <a:bodyPr>
            <a:normAutofit/>
          </a:bodyPr>
          <a:lstStyle/>
          <a:p>
            <a:r>
              <a:rPr lang="en-US" b="1" dirty="0"/>
              <a:t>Faster decisions:</a:t>
            </a:r>
          </a:p>
          <a:p>
            <a:pPr lvl="1"/>
            <a:r>
              <a:rPr lang="en-US" dirty="0"/>
              <a:t>Using AI alongside other technologies, we can make machines take decisions faster than a human and carry out actions quicker. </a:t>
            </a:r>
          </a:p>
          <a:p>
            <a:pPr lvl="1"/>
            <a:r>
              <a:rPr lang="en-US" dirty="0"/>
              <a:t>While taking a decision human will analyze many factors both emotionally and practically but AI-powered machine works on what it is programmed and delivers the results in a faster way.</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30</a:t>
            </a:fld>
            <a:endParaRPr lang="he-IL" dirty="0"/>
          </a:p>
        </p:txBody>
      </p:sp>
      <p:pic>
        <p:nvPicPr>
          <p:cNvPr id="104450" name="Picture 2" descr="Fastest Robot | Are Robots Faster than Humans | Robots vs. Humans">
            <a:extLst>
              <a:ext uri="{FF2B5EF4-FFF2-40B4-BE49-F238E27FC236}">
                <a16:creationId xmlns:a16="http://schemas.microsoft.com/office/drawing/2014/main" id="{09D19B2A-0082-456C-9B63-5D42397B6E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65" t="-1328" r="2578" b="1328"/>
          <a:stretch/>
        </p:blipFill>
        <p:spPr bwMode="auto">
          <a:xfrm>
            <a:off x="6781800" y="2098675"/>
            <a:ext cx="5010150" cy="357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381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Benefits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5734050" cy="4351338"/>
          </a:xfrm>
        </p:spPr>
        <p:txBody>
          <a:bodyPr>
            <a:normAutofit/>
          </a:bodyPr>
          <a:lstStyle/>
          <a:p>
            <a:r>
              <a:rPr lang="en-US" b="1" dirty="0"/>
              <a:t> Daily Applications:</a:t>
            </a:r>
          </a:p>
          <a:p>
            <a:pPr lvl="1"/>
            <a:r>
              <a:rPr lang="en-US" dirty="0"/>
              <a:t>Daily applications, such as Apple’s </a:t>
            </a:r>
            <a:r>
              <a:rPr lang="en-US" b="1" dirty="0"/>
              <a:t>Siri</a:t>
            </a:r>
            <a:r>
              <a:rPr lang="en-US" dirty="0"/>
              <a:t>, Window’s </a:t>
            </a:r>
            <a:r>
              <a:rPr lang="en-US" b="1" dirty="0"/>
              <a:t>Cortana</a:t>
            </a:r>
            <a:r>
              <a:rPr lang="en-US" dirty="0"/>
              <a:t>, Google’s </a:t>
            </a:r>
            <a:r>
              <a:rPr lang="en-US" b="1" dirty="0"/>
              <a:t>OK Google</a:t>
            </a:r>
            <a:r>
              <a:rPr lang="en-US" dirty="0"/>
              <a:t> are frequently used in our daily routine whether it is for searching a location, taking a selfie, making a phone call, replying to a mail and many more.</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31</a:t>
            </a:fld>
            <a:endParaRPr lang="he-IL" dirty="0"/>
          </a:p>
        </p:txBody>
      </p:sp>
      <p:pic>
        <p:nvPicPr>
          <p:cNvPr id="105474" name="Picture 2" descr="Siri - Wikipedia">
            <a:extLst>
              <a:ext uri="{FF2B5EF4-FFF2-40B4-BE49-F238E27FC236}">
                <a16:creationId xmlns:a16="http://schemas.microsoft.com/office/drawing/2014/main" id="{6943FFB9-465E-4674-8828-2FCE69039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491" y="365125"/>
            <a:ext cx="2329656" cy="2329656"/>
          </a:xfrm>
          <a:prstGeom prst="rect">
            <a:avLst/>
          </a:prstGeom>
          <a:noFill/>
          <a:extLst>
            <a:ext uri="{909E8E84-426E-40DD-AFC4-6F175D3DCCD1}">
              <a14:hiddenFill xmlns:a14="http://schemas.microsoft.com/office/drawing/2010/main">
                <a:solidFill>
                  <a:srgbClr val="FFFFFF"/>
                </a:solidFill>
              </a14:hiddenFill>
            </a:ext>
          </a:extLst>
        </p:spPr>
      </p:pic>
      <p:pic>
        <p:nvPicPr>
          <p:cNvPr id="105476" name="Picture 4" descr="מיקרוסופט קורטנה – ויקיפדיה">
            <a:extLst>
              <a:ext uri="{FF2B5EF4-FFF2-40B4-BE49-F238E27FC236}">
                <a16:creationId xmlns:a16="http://schemas.microsoft.com/office/drawing/2014/main" id="{64A7EC30-6D4B-4BE8-82C3-34A5A23CC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3903" y="3429000"/>
            <a:ext cx="1609725"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5478" name="Picture 6" descr="Ok Google Logo - PNG and Vector - Logo Download">
            <a:extLst>
              <a:ext uri="{FF2B5EF4-FFF2-40B4-BE49-F238E27FC236}">
                <a16:creationId xmlns:a16="http://schemas.microsoft.com/office/drawing/2014/main" id="{20190A1F-07F5-4F0D-BA98-8D7D54167C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89" t="37499" r="5555" b="38056"/>
          <a:stretch/>
        </p:blipFill>
        <p:spPr bwMode="auto">
          <a:xfrm>
            <a:off x="5257105" y="4857750"/>
            <a:ext cx="3353495" cy="98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392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2265" y="3702967"/>
            <a:ext cx="7151670" cy="2986589"/>
          </a:xfrm>
          <a:prstGeom prst="rect">
            <a:avLst/>
          </a:prstGeom>
        </p:spPr>
      </p:pic>
      <p:pic>
        <p:nvPicPr>
          <p:cNvPr id="3" name="Picture 2"/>
          <p:cNvPicPr>
            <a:picLocks noChangeAspect="1"/>
          </p:cNvPicPr>
          <p:nvPr/>
        </p:nvPicPr>
        <p:blipFill>
          <a:blip r:embed="rId3"/>
          <a:stretch>
            <a:fillRect/>
          </a:stretch>
        </p:blipFill>
        <p:spPr>
          <a:xfrm>
            <a:off x="2787566" y="159007"/>
            <a:ext cx="5851359" cy="3334070"/>
          </a:xfrm>
          <a:prstGeom prst="rect">
            <a:avLst/>
          </a:prstGeom>
        </p:spPr>
      </p:pic>
    </p:spTree>
    <p:extLst>
      <p:ext uri="{BB962C8B-B14F-4D97-AF65-F5344CB8AC3E}">
        <p14:creationId xmlns:p14="http://schemas.microsoft.com/office/powerpoint/2010/main" val="322606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Drawbacks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105526" cy="4351338"/>
          </a:xfrm>
        </p:spPr>
        <p:txBody>
          <a:bodyPr>
            <a:normAutofit/>
          </a:bodyPr>
          <a:lstStyle/>
          <a:p>
            <a:r>
              <a:rPr lang="en-US" b="1" dirty="0"/>
              <a:t>High Costs of Creation:</a:t>
            </a:r>
          </a:p>
          <a:p>
            <a:pPr lvl="1"/>
            <a:r>
              <a:rPr lang="en-US" dirty="0"/>
              <a:t>As AI is updating every day the hardware and software need to get updated with time to meet the latest requirements. </a:t>
            </a:r>
          </a:p>
          <a:p>
            <a:pPr lvl="1"/>
            <a:r>
              <a:rPr lang="en-US" dirty="0"/>
              <a:t>Machines need repairing and maintenance which need plenty of costs. </a:t>
            </a:r>
          </a:p>
          <a:p>
            <a:pPr lvl="1"/>
            <a:r>
              <a:rPr lang="en-US" dirty="0"/>
              <a:t>It’s creation requires huge costs as they are very complex machines.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33</a:t>
            </a:fld>
            <a:endParaRPr lang="he-IL" dirty="0"/>
          </a:p>
        </p:txBody>
      </p:sp>
      <p:pic>
        <p:nvPicPr>
          <p:cNvPr id="108546" name="Picture 2" descr="Auto Repair Shop Selection Tips You Have To Know About">
            <a:extLst>
              <a:ext uri="{FF2B5EF4-FFF2-40B4-BE49-F238E27FC236}">
                <a16:creationId xmlns:a16="http://schemas.microsoft.com/office/drawing/2014/main" id="{E0A88183-CC16-4EC2-A96B-6127C313B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0" y="2333625"/>
            <a:ext cx="4762500" cy="3181350"/>
          </a:xfrm>
          <a:prstGeom prst="rect">
            <a:avLst/>
          </a:prstGeom>
          <a:noFill/>
          <a:extLst>
            <a:ext uri="{909E8E84-426E-40DD-AFC4-6F175D3DCCD1}">
              <a14:hiddenFill xmlns:a14="http://schemas.microsoft.com/office/drawing/2010/main">
                <a:solidFill>
                  <a:srgbClr val="FFFFFF"/>
                </a:solidFill>
              </a14:hiddenFill>
            </a:ext>
          </a:extLst>
        </p:spPr>
      </p:pic>
      <p:pic>
        <p:nvPicPr>
          <p:cNvPr id="108548" name="Picture 4" descr="Nvidia GeForce RTX 3080 price, restock, specs and more | Tom&amp;#39;s Guide">
            <a:extLst>
              <a:ext uri="{FF2B5EF4-FFF2-40B4-BE49-F238E27FC236}">
                <a16:creationId xmlns:a16="http://schemas.microsoft.com/office/drawing/2014/main" id="{95E83853-D15C-4C23-9DBD-AABBCF92C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7913" y="4892277"/>
            <a:ext cx="3105150" cy="1746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932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Drawbacks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105526" cy="4351338"/>
          </a:xfrm>
        </p:spPr>
        <p:txBody>
          <a:bodyPr>
            <a:normAutofit/>
          </a:bodyPr>
          <a:lstStyle/>
          <a:p>
            <a:r>
              <a:rPr lang="en-US" b="1" dirty="0"/>
              <a:t>Making Humans Lazy:</a:t>
            </a:r>
          </a:p>
          <a:p>
            <a:pPr lvl="1"/>
            <a:r>
              <a:rPr lang="en-US" dirty="0"/>
              <a:t>AI is making humans lazy with its applications automating the majority of the work. </a:t>
            </a:r>
          </a:p>
          <a:p>
            <a:pPr lvl="1"/>
            <a:r>
              <a:rPr lang="en-US" dirty="0"/>
              <a:t>Humans tend to get </a:t>
            </a:r>
            <a:r>
              <a:rPr lang="en-US" b="1" dirty="0"/>
              <a:t>addicted </a:t>
            </a:r>
            <a:r>
              <a:rPr lang="en-US" dirty="0"/>
              <a:t>to these inventions which can cause a problem to future generations.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34</a:t>
            </a:fld>
            <a:endParaRPr lang="he-IL" dirty="0"/>
          </a:p>
        </p:txBody>
      </p:sp>
      <p:pic>
        <p:nvPicPr>
          <p:cNvPr id="109570" name="Picture 2" descr="The future of AI is collaboration, not automation - The EE">
            <a:extLst>
              <a:ext uri="{FF2B5EF4-FFF2-40B4-BE49-F238E27FC236}">
                <a16:creationId xmlns:a16="http://schemas.microsoft.com/office/drawing/2014/main" id="{9713E469-1FB0-44AA-8E9E-3D20AB6C2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475" y="2209800"/>
            <a:ext cx="4583923" cy="305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813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Drawbacks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105526" cy="4351338"/>
          </a:xfrm>
        </p:spPr>
        <p:txBody>
          <a:bodyPr>
            <a:normAutofit/>
          </a:bodyPr>
          <a:lstStyle/>
          <a:p>
            <a:r>
              <a:rPr lang="en-US" b="1" dirty="0"/>
              <a:t>Unemployment:</a:t>
            </a:r>
          </a:p>
          <a:p>
            <a:pPr lvl="1"/>
            <a:r>
              <a:rPr lang="en-US" dirty="0"/>
              <a:t>As AI is replacing the majority of the repetitive tasks and other works with robots, human interference is becoming less which will cause a major problem in the employment standards. </a:t>
            </a:r>
          </a:p>
          <a:p>
            <a:pPr lvl="1"/>
            <a:r>
              <a:rPr lang="en-US" dirty="0"/>
              <a:t>Every organization is looking to replace the minimum qualified individuals with AI robots which can do similar work with more efficiency.</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35</a:t>
            </a:fld>
            <a:endParaRPr lang="he-IL" dirty="0"/>
          </a:p>
        </p:txBody>
      </p:sp>
      <p:pic>
        <p:nvPicPr>
          <p:cNvPr id="110596" name="Picture 4" descr="Which Jobs Will AI Impact?">
            <a:extLst>
              <a:ext uri="{FF2B5EF4-FFF2-40B4-BE49-F238E27FC236}">
                <a16:creationId xmlns:a16="http://schemas.microsoft.com/office/drawing/2014/main" id="{23740F30-FC7D-4948-8E4D-77894FFB5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325" y="1356954"/>
            <a:ext cx="4400550" cy="2722841"/>
          </a:xfrm>
          <a:prstGeom prst="rect">
            <a:avLst/>
          </a:prstGeom>
          <a:noFill/>
          <a:extLst>
            <a:ext uri="{909E8E84-426E-40DD-AFC4-6F175D3DCCD1}">
              <a14:hiddenFill xmlns:a14="http://schemas.microsoft.com/office/drawing/2010/main">
                <a:solidFill>
                  <a:srgbClr val="FFFFFF"/>
                </a:solidFill>
              </a14:hiddenFill>
            </a:ext>
          </a:extLst>
        </p:spPr>
      </p:pic>
      <p:pic>
        <p:nvPicPr>
          <p:cNvPr id="110598" name="Picture 6" descr="Do you think AI will decrease human labor? - Quora">
            <a:extLst>
              <a:ext uri="{FF2B5EF4-FFF2-40B4-BE49-F238E27FC236}">
                <a16:creationId xmlns:a16="http://schemas.microsoft.com/office/drawing/2014/main" id="{E67F4D61-4D15-41C3-8947-ED3C56B85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825" y="4561246"/>
            <a:ext cx="3759200" cy="187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902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Drawbacks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105526" cy="4351338"/>
          </a:xfrm>
        </p:spPr>
        <p:txBody>
          <a:bodyPr>
            <a:normAutofit/>
          </a:bodyPr>
          <a:lstStyle/>
          <a:p>
            <a:r>
              <a:rPr lang="en-US" b="1" dirty="0"/>
              <a:t>No Emotions:</a:t>
            </a:r>
          </a:p>
          <a:p>
            <a:pPr lvl="1"/>
            <a:r>
              <a:rPr lang="en-US" dirty="0"/>
              <a:t>There is no doubt that machines are much better when it comes to working efficiently, but they cannot replace the human connection that makes the team.</a:t>
            </a:r>
          </a:p>
          <a:p>
            <a:pPr lvl="1"/>
            <a:r>
              <a:rPr lang="en-US" dirty="0"/>
              <a:t>Machines cannot develop a bond with humans which is an essential attribute when comes to team management.</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36</a:t>
            </a:fld>
            <a:endParaRPr lang="he-IL" dirty="0"/>
          </a:p>
        </p:txBody>
      </p:sp>
      <p:pic>
        <p:nvPicPr>
          <p:cNvPr id="112642" name="Picture 2" descr="Futuristic robotic arm stock illustration. Illustration of automated -  78058993">
            <a:extLst>
              <a:ext uri="{FF2B5EF4-FFF2-40B4-BE49-F238E27FC236}">
                <a16:creationId xmlns:a16="http://schemas.microsoft.com/office/drawing/2014/main" id="{25548DF4-BFA5-4A87-AAA5-F739E02ED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819399"/>
            <a:ext cx="4963026"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922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Drawbacks of artificial intelligence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199" y="1825625"/>
            <a:ext cx="10515599" cy="4351338"/>
          </a:xfrm>
        </p:spPr>
        <p:txBody>
          <a:bodyPr>
            <a:normAutofit/>
          </a:bodyPr>
          <a:lstStyle/>
          <a:p>
            <a:r>
              <a:rPr lang="en-US" b="1" dirty="0"/>
              <a:t>Lacking Out of Box Thinking:</a:t>
            </a:r>
          </a:p>
          <a:p>
            <a:pPr lvl="1"/>
            <a:r>
              <a:rPr lang="en-US" dirty="0"/>
              <a:t>Machines can perform only those tasks which they are designed or programmed to do, anything out of that they tend to crash or give irrelevant outputs which could be a major backdrop.</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37</a:t>
            </a:fld>
            <a:endParaRPr lang="he-IL" dirty="0"/>
          </a:p>
        </p:txBody>
      </p:sp>
      <p:pic>
        <p:nvPicPr>
          <p:cNvPr id="114690" name="Picture 2" descr="3 Ways to Think Outside the Box More Often | Inc.com">
            <a:extLst>
              <a:ext uri="{FF2B5EF4-FFF2-40B4-BE49-F238E27FC236}">
                <a16:creationId xmlns:a16="http://schemas.microsoft.com/office/drawing/2014/main" id="{374A33E3-F283-4094-9C78-122462370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022" y="3382962"/>
            <a:ext cx="5610578" cy="315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136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9D7B-4712-4D8E-B20B-0DDBE16B7DDC}"/>
              </a:ext>
            </a:extLst>
          </p:cNvPr>
          <p:cNvSpPr>
            <a:spLocks noGrp="1"/>
          </p:cNvSpPr>
          <p:nvPr>
            <p:ph type="title"/>
          </p:nvPr>
        </p:nvSpPr>
        <p:spPr/>
        <p:txBody>
          <a:bodyPr/>
          <a:lstStyle/>
          <a:p>
            <a:r>
              <a:rPr lang="en-US" b="1" dirty="0"/>
              <a:t>Will machines take over the world? </a:t>
            </a:r>
            <a:endParaRPr lang="he-IL" b="1" dirty="0"/>
          </a:p>
        </p:txBody>
      </p:sp>
      <p:sp>
        <p:nvSpPr>
          <p:cNvPr id="3" name="Content Placeholder 2">
            <a:extLst>
              <a:ext uri="{FF2B5EF4-FFF2-40B4-BE49-F238E27FC236}">
                <a16:creationId xmlns:a16="http://schemas.microsoft.com/office/drawing/2014/main" id="{2DFC11AC-8372-4B08-8C13-F851B9EEBC2F}"/>
              </a:ext>
            </a:extLst>
          </p:cNvPr>
          <p:cNvSpPr>
            <a:spLocks noGrp="1"/>
          </p:cNvSpPr>
          <p:nvPr>
            <p:ph idx="1"/>
          </p:nvPr>
        </p:nvSpPr>
        <p:spPr/>
        <p:txBody>
          <a:bodyPr/>
          <a:lstStyle/>
          <a:p>
            <a:endParaRPr lang="he-IL" dirty="0"/>
          </a:p>
        </p:txBody>
      </p:sp>
      <p:sp>
        <p:nvSpPr>
          <p:cNvPr id="4" name="Slide Number Placeholder 3">
            <a:extLst>
              <a:ext uri="{FF2B5EF4-FFF2-40B4-BE49-F238E27FC236}">
                <a16:creationId xmlns:a16="http://schemas.microsoft.com/office/drawing/2014/main" id="{151F4204-7D84-4ADC-98B6-5AB4AA6D3B1C}"/>
              </a:ext>
            </a:extLst>
          </p:cNvPr>
          <p:cNvSpPr>
            <a:spLocks noGrp="1"/>
          </p:cNvSpPr>
          <p:nvPr>
            <p:ph type="sldNum" sz="quarter" idx="12"/>
          </p:nvPr>
        </p:nvSpPr>
        <p:spPr/>
        <p:txBody>
          <a:bodyPr/>
          <a:lstStyle/>
          <a:p>
            <a:fld id="{E9742A6E-2B36-4A3D-9164-8A839C7BC6FB}" type="slidenum">
              <a:rPr lang="he-IL" smtClean="0"/>
              <a:pPr/>
              <a:t>38</a:t>
            </a:fld>
            <a:endParaRPr lang="he-IL" dirty="0"/>
          </a:p>
        </p:txBody>
      </p:sp>
      <p:pic>
        <p:nvPicPr>
          <p:cNvPr id="115714" name="Picture 2" descr="Most Murderous Robots of Film and TV | Fandom">
            <a:extLst>
              <a:ext uri="{FF2B5EF4-FFF2-40B4-BE49-F238E27FC236}">
                <a16:creationId xmlns:a16="http://schemas.microsoft.com/office/drawing/2014/main" id="{B5A3BD6A-9AD6-431F-8781-950D2436B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139" y="1788816"/>
            <a:ext cx="8120061" cy="456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338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Predictions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5257800" cy="4351338"/>
          </a:xfrm>
        </p:spPr>
        <p:txBody>
          <a:bodyPr>
            <a:normAutofit/>
          </a:bodyPr>
          <a:lstStyle/>
          <a:p>
            <a:r>
              <a:rPr lang="en-US" dirty="0"/>
              <a:t>At the end of World War 2, it was stated that flying cars were just around the corner and that all energy problems would be solved by fusion energy by the end of the 20th century. </a:t>
            </a:r>
          </a:p>
          <a:p>
            <a:r>
              <a:rPr lang="en-US" dirty="0"/>
              <a:t>But decades on, we don’t seem much closer to either of those predictions coming true.</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39</a:t>
            </a:fld>
            <a:endParaRPr lang="he-IL" dirty="0"/>
          </a:p>
        </p:txBody>
      </p:sp>
      <p:pic>
        <p:nvPicPr>
          <p:cNvPr id="116738" name="Picture 2" descr="Despite Big Breakthroughs Fusion Power Plants are Still Decades Away | Grit  Daily News Fusion Reactor">
            <a:extLst>
              <a:ext uri="{FF2B5EF4-FFF2-40B4-BE49-F238E27FC236}">
                <a16:creationId xmlns:a16="http://schemas.microsoft.com/office/drawing/2014/main" id="{7C5A3827-21AE-4C4E-BB27-7244DA1CA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269" y="3328987"/>
            <a:ext cx="4170662"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16740" name="Picture 4" descr="94.3 CKSY">
            <a:extLst>
              <a:ext uri="{FF2B5EF4-FFF2-40B4-BE49-F238E27FC236}">
                <a16:creationId xmlns:a16="http://schemas.microsoft.com/office/drawing/2014/main" id="{AA437786-BB4A-4662-9991-D12AB09A2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398" y="447921"/>
            <a:ext cx="4170662" cy="2343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882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Course goals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lstStyle/>
          <a:p>
            <a:pPr>
              <a:defRPr>
                <a:solidFill>
                  <a:srgbClr val="000000"/>
                </a:solidFill>
                <a:latin typeface="Helvetica Neue"/>
                <a:ea typeface="Helvetica Neue"/>
                <a:cs typeface="Helvetica Neue"/>
                <a:sym typeface="Helvetica Neue"/>
              </a:defRPr>
            </a:pPr>
            <a:r>
              <a:rPr lang="en-US" dirty="0"/>
              <a:t>During this course, you will learn to:</a:t>
            </a:r>
          </a:p>
          <a:p>
            <a:pPr lvl="1">
              <a:buSzPct val="100000"/>
              <a:defRPr>
                <a:solidFill>
                  <a:srgbClr val="000000"/>
                </a:solidFill>
                <a:latin typeface="Helvetica Neue"/>
                <a:ea typeface="Helvetica Neue"/>
                <a:cs typeface="Helvetica Neue"/>
                <a:sym typeface="Helvetica Neue"/>
              </a:defRPr>
            </a:pPr>
            <a:r>
              <a:rPr lang="en-US" dirty="0"/>
              <a:t>How to </a:t>
            </a:r>
            <a:r>
              <a:rPr lang="en-US" b="1" dirty="0"/>
              <a:t>collect</a:t>
            </a:r>
            <a:r>
              <a:rPr lang="en-US" dirty="0"/>
              <a:t> data</a:t>
            </a:r>
          </a:p>
          <a:p>
            <a:pPr lvl="1">
              <a:buSzPct val="100000"/>
              <a:defRPr>
                <a:solidFill>
                  <a:srgbClr val="000000"/>
                </a:solidFill>
                <a:latin typeface="Helvetica Neue"/>
                <a:ea typeface="Helvetica Neue"/>
                <a:cs typeface="Helvetica Neue"/>
                <a:sym typeface="Helvetica Neue"/>
              </a:defRPr>
            </a:pPr>
            <a:r>
              <a:rPr lang="en-US" dirty="0"/>
              <a:t>How to </a:t>
            </a:r>
            <a:r>
              <a:rPr lang="en-US" b="1" dirty="0"/>
              <a:t>create</a:t>
            </a:r>
            <a:r>
              <a:rPr lang="en-US" dirty="0"/>
              <a:t> data from various sources</a:t>
            </a:r>
          </a:p>
          <a:p>
            <a:pPr lvl="1">
              <a:buSzPct val="100000"/>
              <a:defRPr>
                <a:solidFill>
                  <a:srgbClr val="000000"/>
                </a:solidFill>
                <a:latin typeface="Helvetica Neue"/>
                <a:ea typeface="Helvetica Neue"/>
                <a:cs typeface="Helvetica Neue"/>
                <a:sym typeface="Helvetica Neue"/>
              </a:defRPr>
            </a:pPr>
            <a:r>
              <a:rPr lang="en-US" dirty="0"/>
              <a:t>How to </a:t>
            </a:r>
            <a:r>
              <a:rPr lang="en-US" b="1" dirty="0"/>
              <a:t>manipulate</a:t>
            </a:r>
            <a:r>
              <a:rPr lang="en-US" dirty="0"/>
              <a:t> data</a:t>
            </a:r>
          </a:p>
          <a:p>
            <a:pPr lvl="1">
              <a:buSzPct val="100000"/>
              <a:defRPr>
                <a:solidFill>
                  <a:srgbClr val="000000"/>
                </a:solidFill>
                <a:latin typeface="Helvetica Neue"/>
                <a:ea typeface="Helvetica Neue"/>
                <a:cs typeface="Helvetica Neue"/>
                <a:sym typeface="Helvetica Neue"/>
              </a:defRPr>
            </a:pPr>
            <a:r>
              <a:rPr lang="en-US" dirty="0"/>
              <a:t>How to </a:t>
            </a:r>
            <a:r>
              <a:rPr lang="en-US" b="1" dirty="0"/>
              <a:t>handle with massive datasets</a:t>
            </a:r>
          </a:p>
          <a:p>
            <a:pPr lvl="1">
              <a:buSzPct val="100000"/>
              <a:defRPr>
                <a:solidFill>
                  <a:srgbClr val="000000"/>
                </a:solidFill>
                <a:latin typeface="Helvetica Neue"/>
                <a:ea typeface="Helvetica Neue"/>
                <a:cs typeface="Helvetica Neue"/>
                <a:sym typeface="Helvetica Neue"/>
              </a:defRPr>
            </a:pPr>
            <a:r>
              <a:rPr lang="en-US" dirty="0"/>
              <a:t>How to </a:t>
            </a:r>
            <a:r>
              <a:rPr lang="en-US" b="1" dirty="0"/>
              <a:t>identify patterns </a:t>
            </a:r>
            <a:r>
              <a:rPr lang="en-US" dirty="0"/>
              <a:t>in the data</a:t>
            </a:r>
          </a:p>
          <a:p>
            <a:pPr marL="0" indent="0">
              <a:buNone/>
            </a:pPr>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a:t>
            </a:fld>
            <a:endParaRPr lang="he-IL"/>
          </a:p>
        </p:txBody>
      </p:sp>
    </p:spTree>
    <p:extLst>
      <p:ext uri="{BB962C8B-B14F-4D97-AF65-F5344CB8AC3E}">
        <p14:creationId xmlns:p14="http://schemas.microsoft.com/office/powerpoint/2010/main" val="3009810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Why robots won’t take over the world?</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5257800" cy="4351338"/>
          </a:xfrm>
        </p:spPr>
        <p:txBody>
          <a:bodyPr>
            <a:normAutofit/>
          </a:bodyPr>
          <a:lstStyle/>
          <a:p>
            <a:r>
              <a:rPr lang="en-US" dirty="0"/>
              <a:t>There is still a long way to go before robots will be able to match a number of fundamental human skills. </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40</a:t>
            </a:fld>
            <a:endParaRPr lang="he-IL" dirty="0"/>
          </a:p>
        </p:txBody>
      </p:sp>
      <p:pic>
        <p:nvPicPr>
          <p:cNvPr id="7" name="Picture 2" descr="Most Murderous Robots of Film and TV | Fandom">
            <a:extLst>
              <a:ext uri="{FF2B5EF4-FFF2-40B4-BE49-F238E27FC236}">
                <a16:creationId xmlns:a16="http://schemas.microsoft.com/office/drawing/2014/main" id="{C8AE5F63-EB7E-4A26-9F73-671C46373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336" y="2781300"/>
            <a:ext cx="5334528" cy="3000672"/>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Close">
            <a:extLst>
              <a:ext uri="{FF2B5EF4-FFF2-40B4-BE49-F238E27FC236}">
                <a16:creationId xmlns:a16="http://schemas.microsoft.com/office/drawing/2014/main" id="{BA60E1E5-136B-4AEB-91AE-B03206417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9399" y="2436812"/>
            <a:ext cx="3609975" cy="3609975"/>
          </a:xfrm>
          <a:prstGeom prst="rect">
            <a:avLst/>
          </a:prstGeom>
        </p:spPr>
      </p:pic>
    </p:spTree>
    <p:extLst>
      <p:ext uri="{BB962C8B-B14F-4D97-AF65-F5344CB8AC3E}">
        <p14:creationId xmlns:p14="http://schemas.microsoft.com/office/powerpoint/2010/main" val="3528593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Why robots won’t take over the world?</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781800" cy="4351338"/>
          </a:xfrm>
        </p:spPr>
        <p:txBody>
          <a:bodyPr>
            <a:normAutofit/>
          </a:bodyPr>
          <a:lstStyle/>
          <a:p>
            <a:pPr fontAlgn="base"/>
            <a:r>
              <a:rPr lang="en-US" b="1" dirty="0"/>
              <a:t>Human-like hands</a:t>
            </a:r>
          </a:p>
          <a:p>
            <a:pPr lvl="1"/>
            <a:r>
              <a:rPr lang="en-US" dirty="0"/>
              <a:t>Scientists are far from replicating the complexity of human hands. </a:t>
            </a:r>
          </a:p>
          <a:p>
            <a:pPr lvl="1"/>
            <a:r>
              <a:rPr lang="en-US" dirty="0"/>
              <a:t>The hands of robots that are used today in real applications are clumsy. </a:t>
            </a:r>
          </a:p>
          <a:p>
            <a:pPr lvl="1"/>
            <a:r>
              <a:rPr lang="en-US" dirty="0"/>
              <a:t>The more sophisticated hands developed in labs are not robust enough and lack the dexterity of human hands.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41</a:t>
            </a:fld>
            <a:endParaRPr lang="he-IL" dirty="0"/>
          </a:p>
        </p:txBody>
      </p:sp>
      <p:pic>
        <p:nvPicPr>
          <p:cNvPr id="121858" name="Picture 2" descr="https://images.theconversation.com/files/214559/original/file-20180412-549-7ljgm5.jpg?ixlib=rb-1.1.0&amp;q=45&amp;auto=format&amp;w=754&amp;fit=clip">
            <a:extLst>
              <a:ext uri="{FF2B5EF4-FFF2-40B4-BE49-F238E27FC236}">
                <a16:creationId xmlns:a16="http://schemas.microsoft.com/office/drawing/2014/main" id="{DF47C5A6-3ADE-4601-96AC-9F9E33CAD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2808376"/>
            <a:ext cx="4176382" cy="2581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82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Why robots won’t take over the world?</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781800" cy="4351338"/>
          </a:xfrm>
        </p:spPr>
        <p:txBody>
          <a:bodyPr>
            <a:normAutofit/>
          </a:bodyPr>
          <a:lstStyle/>
          <a:p>
            <a:pPr fontAlgn="base"/>
            <a:r>
              <a:rPr lang="en-US" b="1" dirty="0"/>
              <a:t>Lack of tactile perception</a:t>
            </a:r>
          </a:p>
          <a:p>
            <a:pPr lvl="1"/>
            <a:r>
              <a:rPr lang="en-US" dirty="0"/>
              <a:t>There is no technical match for the magnificent human and animal skin that encompasses a variety of tactile sensors. </a:t>
            </a:r>
          </a:p>
          <a:p>
            <a:pPr lvl="1"/>
            <a:r>
              <a:rPr lang="en-US" dirty="0"/>
              <a:t>This perception is required for complex manipulation. </a:t>
            </a:r>
          </a:p>
          <a:p>
            <a:pPr lvl="1"/>
            <a:r>
              <a:rPr lang="en-US" dirty="0"/>
              <a:t>Also, the software that processes the input from the sensors in robots is nowhere near as sophisticated as the human brain when it comes to interpretation and reaction to the messages received from the tactile sensors.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42</a:t>
            </a:fld>
            <a:endParaRPr lang="he-IL" dirty="0"/>
          </a:p>
        </p:txBody>
      </p:sp>
      <p:pic>
        <p:nvPicPr>
          <p:cNvPr id="117764" name="Picture 4" descr="ELIA—the world&amp;#39;s most intuitive tactile reading system by Andrew Chepaitis  » Getting back to work — Kickstarter">
            <a:extLst>
              <a:ext uri="{FF2B5EF4-FFF2-40B4-BE49-F238E27FC236}">
                <a16:creationId xmlns:a16="http://schemas.microsoft.com/office/drawing/2014/main" id="{BD9A89D9-956F-4083-8B54-F04DA46D1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2786956"/>
            <a:ext cx="4317647" cy="242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96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Why robots won’t take over the world?</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781800" cy="4351338"/>
          </a:xfrm>
        </p:spPr>
        <p:txBody>
          <a:bodyPr>
            <a:normAutofit/>
          </a:bodyPr>
          <a:lstStyle/>
          <a:p>
            <a:pPr fontAlgn="base"/>
            <a:r>
              <a:rPr lang="en-US" b="1" dirty="0"/>
              <a:t>Human and robot interaction</a:t>
            </a:r>
          </a:p>
          <a:p>
            <a:pPr lvl="1"/>
            <a:r>
              <a:rPr lang="en-US" dirty="0"/>
              <a:t>The interaction between humans is built on well-functioning speech and object recognition systems, as well as other sensors, such as smell and taste and tactile sensing. </a:t>
            </a:r>
          </a:p>
          <a:p>
            <a:pPr lvl="1"/>
            <a:r>
              <a:rPr lang="en-US" dirty="0"/>
              <a:t>While there has been significant progress in speech and object recognition, today’s systems can still only be used in rather controlled environments when a high degree of performance is required.</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43</a:t>
            </a:fld>
            <a:endParaRPr lang="he-IL" dirty="0"/>
          </a:p>
        </p:txBody>
      </p:sp>
    </p:spTree>
    <p:extLst>
      <p:ext uri="{BB962C8B-B14F-4D97-AF65-F5344CB8AC3E}">
        <p14:creationId xmlns:p14="http://schemas.microsoft.com/office/powerpoint/2010/main" val="2005160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Why robots won’t take over the world?</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781800" cy="4351338"/>
          </a:xfrm>
        </p:spPr>
        <p:txBody>
          <a:bodyPr>
            <a:normAutofit/>
          </a:bodyPr>
          <a:lstStyle/>
          <a:p>
            <a:pPr fontAlgn="base"/>
            <a:r>
              <a:rPr lang="en-US" b="1" dirty="0"/>
              <a:t>Human reason</a:t>
            </a:r>
          </a:p>
          <a:p>
            <a:pPr lvl="1"/>
            <a:r>
              <a:rPr lang="en-US" dirty="0"/>
              <a:t>Human reason could decide not to fully develop such robots, because of their potential harm to society. </a:t>
            </a:r>
          </a:p>
          <a:p>
            <a:pPr lvl="1"/>
            <a:r>
              <a:rPr lang="en-US" dirty="0"/>
              <a:t>If, in many decades from now, the technical problems mentioned above are overcome so that complex human-like robots could be built, regulations could still prevent misuse.</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44</a:t>
            </a:fld>
            <a:endParaRPr lang="he-IL" dirty="0"/>
          </a:p>
        </p:txBody>
      </p:sp>
    </p:spTree>
    <p:extLst>
      <p:ext uri="{BB962C8B-B14F-4D97-AF65-F5344CB8AC3E}">
        <p14:creationId xmlns:p14="http://schemas.microsoft.com/office/powerpoint/2010/main" val="678300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Why robots won’t take over the world?</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065475" cy="4351338"/>
          </a:xfrm>
        </p:spPr>
        <p:txBody>
          <a:bodyPr>
            <a:normAutofit/>
          </a:bodyPr>
          <a:lstStyle/>
          <a:p>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45</a:t>
            </a:fld>
            <a:endParaRPr lang="he-IL" dirty="0"/>
          </a:p>
        </p:txBody>
      </p:sp>
      <p:pic>
        <p:nvPicPr>
          <p:cNvPr id="7" name="Picture 6">
            <a:extLst>
              <a:ext uri="{FF2B5EF4-FFF2-40B4-BE49-F238E27FC236}">
                <a16:creationId xmlns:a16="http://schemas.microsoft.com/office/drawing/2014/main" id="{07781289-9C50-4B04-B8B8-D66C3CD1E650}"/>
              </a:ext>
            </a:extLst>
          </p:cNvPr>
          <p:cNvPicPr>
            <a:picLocks noChangeAspect="1"/>
          </p:cNvPicPr>
          <p:nvPr/>
        </p:nvPicPr>
        <p:blipFill>
          <a:blip r:embed="rId3"/>
          <a:stretch>
            <a:fillRect/>
          </a:stretch>
        </p:blipFill>
        <p:spPr>
          <a:xfrm>
            <a:off x="479054" y="1825625"/>
            <a:ext cx="3626221" cy="3456242"/>
          </a:xfrm>
          <a:prstGeom prst="rect">
            <a:avLst/>
          </a:prstGeom>
        </p:spPr>
      </p:pic>
      <p:pic>
        <p:nvPicPr>
          <p:cNvPr id="1026" name="Picture 2" descr="People fearing AI takeover meme - AhSeeit">
            <a:extLst>
              <a:ext uri="{FF2B5EF4-FFF2-40B4-BE49-F238E27FC236}">
                <a16:creationId xmlns:a16="http://schemas.microsoft.com/office/drawing/2014/main" id="{09711CAB-03D0-4349-A670-F33BCAA2F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421" y="2085181"/>
            <a:ext cx="3876675" cy="3876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anwhile AI… | Meanwhile Meme on ME.ME">
            <a:extLst>
              <a:ext uri="{FF2B5EF4-FFF2-40B4-BE49-F238E27FC236}">
                <a16:creationId xmlns:a16="http://schemas.microsoft.com/office/drawing/2014/main" id="{AB90C719-2FA3-4A52-91E4-B6347F812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7516" y="1486025"/>
            <a:ext cx="3714484" cy="438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498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9D7B-4712-4D8E-B20B-0DDBE16B7DDC}"/>
              </a:ext>
            </a:extLst>
          </p:cNvPr>
          <p:cNvSpPr>
            <a:spLocks noGrp="1"/>
          </p:cNvSpPr>
          <p:nvPr>
            <p:ph type="title"/>
          </p:nvPr>
        </p:nvSpPr>
        <p:spPr/>
        <p:txBody>
          <a:bodyPr/>
          <a:lstStyle/>
          <a:p>
            <a:r>
              <a:rPr lang="en-US" b="1" dirty="0"/>
              <a:t>Will machines take our jobs? </a:t>
            </a:r>
            <a:endParaRPr lang="he-IL" b="1" dirty="0"/>
          </a:p>
        </p:txBody>
      </p:sp>
      <p:sp>
        <p:nvSpPr>
          <p:cNvPr id="3" name="Content Placeholder 2">
            <a:extLst>
              <a:ext uri="{FF2B5EF4-FFF2-40B4-BE49-F238E27FC236}">
                <a16:creationId xmlns:a16="http://schemas.microsoft.com/office/drawing/2014/main" id="{2DFC11AC-8372-4B08-8C13-F851B9EEBC2F}"/>
              </a:ext>
            </a:extLst>
          </p:cNvPr>
          <p:cNvSpPr>
            <a:spLocks noGrp="1"/>
          </p:cNvSpPr>
          <p:nvPr>
            <p:ph idx="1"/>
          </p:nvPr>
        </p:nvSpPr>
        <p:spPr/>
        <p:txBody>
          <a:bodyPr/>
          <a:lstStyle/>
          <a:p>
            <a:endParaRPr lang="he-IL" dirty="0"/>
          </a:p>
        </p:txBody>
      </p:sp>
      <p:sp>
        <p:nvSpPr>
          <p:cNvPr id="4" name="Slide Number Placeholder 3">
            <a:extLst>
              <a:ext uri="{FF2B5EF4-FFF2-40B4-BE49-F238E27FC236}">
                <a16:creationId xmlns:a16="http://schemas.microsoft.com/office/drawing/2014/main" id="{151F4204-7D84-4ADC-98B6-5AB4AA6D3B1C}"/>
              </a:ext>
            </a:extLst>
          </p:cNvPr>
          <p:cNvSpPr>
            <a:spLocks noGrp="1"/>
          </p:cNvSpPr>
          <p:nvPr>
            <p:ph type="sldNum" sz="quarter" idx="12"/>
          </p:nvPr>
        </p:nvSpPr>
        <p:spPr/>
        <p:txBody>
          <a:bodyPr/>
          <a:lstStyle/>
          <a:p>
            <a:fld id="{E9742A6E-2B36-4A3D-9164-8A839C7BC6FB}" type="slidenum">
              <a:rPr lang="he-IL" smtClean="0"/>
              <a:pPr/>
              <a:t>46</a:t>
            </a:fld>
            <a:endParaRPr lang="he-IL" dirty="0"/>
          </a:p>
        </p:txBody>
      </p:sp>
      <p:pic>
        <p:nvPicPr>
          <p:cNvPr id="6" name="Picture 2" descr="Why Will AI Never Replace All Jobs But Create New Ones?">
            <a:extLst>
              <a:ext uri="{FF2B5EF4-FFF2-40B4-BE49-F238E27FC236}">
                <a16:creationId xmlns:a16="http://schemas.microsoft.com/office/drawing/2014/main" id="{CADDAF0E-8C45-4FE5-961A-BB14B1B44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745" y="1690688"/>
            <a:ext cx="765722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056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Will machines take our jobs? </a:t>
            </a:r>
            <a:br>
              <a:rPr lang="en-US" dirty="0"/>
            </a:b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065475" cy="4351338"/>
          </a:xfrm>
        </p:spPr>
        <p:txBody>
          <a:bodyPr>
            <a:normAutofit/>
          </a:bodyPr>
          <a:lstStyle/>
          <a:p>
            <a:r>
              <a:rPr lang="en-US" dirty="0"/>
              <a:t>History shows us that the fear of technology replacing the human workforce is not something new. </a:t>
            </a:r>
          </a:p>
          <a:p>
            <a:r>
              <a:rPr lang="en-US" dirty="0"/>
              <a:t>During the industrial revolution, the introduction of automated machines in textile mills created a similar fear among people. </a:t>
            </a:r>
          </a:p>
          <a:p>
            <a:r>
              <a:rPr lang="en-US" dirty="0"/>
              <a:t>But eventually, it caused a boom in the job market.</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47</a:t>
            </a:fld>
            <a:endParaRPr lang="he-IL" dirty="0"/>
          </a:p>
        </p:txBody>
      </p:sp>
      <p:pic>
        <p:nvPicPr>
          <p:cNvPr id="113666" name="Picture 2" descr="Air jet loom-air jet weaving machine-air jet textile machine | Global  Sources">
            <a:extLst>
              <a:ext uri="{FF2B5EF4-FFF2-40B4-BE49-F238E27FC236}">
                <a16:creationId xmlns:a16="http://schemas.microsoft.com/office/drawing/2014/main" id="{02158908-C12B-43B4-8391-B3B70C2DE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700" y="2286794"/>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480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Will machines take our jobs? </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065475" cy="4351338"/>
          </a:xfrm>
        </p:spPr>
        <p:txBody>
          <a:bodyPr>
            <a:normAutofit/>
          </a:bodyPr>
          <a:lstStyle/>
          <a:p>
            <a:r>
              <a:rPr lang="en-US" dirty="0"/>
              <a:t>When Gutenberg introduced mechanical printing to Europe in the 13th century, scribes went out of business. </a:t>
            </a:r>
          </a:p>
          <a:p>
            <a:r>
              <a:rPr lang="en-US" dirty="0"/>
              <a:t>But the printing press gave birth to newspapers and led to the large production of books and created new jobs.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48</a:t>
            </a:fld>
            <a:endParaRPr lang="he-IL" dirty="0"/>
          </a:p>
        </p:txBody>
      </p:sp>
      <p:pic>
        <p:nvPicPr>
          <p:cNvPr id="129026" name="Picture 2" descr="Gutenberg.jpg">
            <a:extLst>
              <a:ext uri="{FF2B5EF4-FFF2-40B4-BE49-F238E27FC236}">
                <a16:creationId xmlns:a16="http://schemas.microsoft.com/office/drawing/2014/main" id="{8B14E72C-D4FE-408D-A567-80BA6E7BD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6691" y="1544238"/>
            <a:ext cx="2965010" cy="3769524"/>
          </a:xfrm>
          <a:prstGeom prst="rect">
            <a:avLst/>
          </a:prstGeom>
          <a:noFill/>
          <a:extLst>
            <a:ext uri="{909E8E84-426E-40DD-AFC4-6F175D3DCCD1}">
              <a14:hiddenFill xmlns:a14="http://schemas.microsoft.com/office/drawing/2010/main">
                <a:solidFill>
                  <a:srgbClr val="FFFFFF"/>
                </a:solidFill>
              </a14:hiddenFill>
            </a:ext>
          </a:extLst>
        </p:spPr>
      </p:pic>
      <p:pic>
        <p:nvPicPr>
          <p:cNvPr id="129028" name="Picture 4" descr="קובץ:Books HD (8314929977).jpg – ויקיפדיה">
            <a:extLst>
              <a:ext uri="{FF2B5EF4-FFF2-40B4-BE49-F238E27FC236}">
                <a16:creationId xmlns:a16="http://schemas.microsoft.com/office/drawing/2014/main" id="{26188474-18E8-41A5-9642-0A9F95F1C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637" y="4488462"/>
            <a:ext cx="3351071" cy="2233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16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Will machines take our jobs? </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065475" cy="4351338"/>
          </a:xfrm>
        </p:spPr>
        <p:txBody>
          <a:bodyPr>
            <a:normAutofit/>
          </a:bodyPr>
          <a:lstStyle/>
          <a:p>
            <a:r>
              <a:rPr lang="en-US" dirty="0"/>
              <a:t>In 1985, the US had </a:t>
            </a:r>
          </a:p>
          <a:p>
            <a:pPr lvl="1"/>
            <a:r>
              <a:rPr lang="en-US" dirty="0"/>
              <a:t>60,000 ATMs and </a:t>
            </a:r>
          </a:p>
          <a:p>
            <a:pPr lvl="1"/>
            <a:r>
              <a:rPr lang="en-US" dirty="0"/>
              <a:t>485,000 bank tellers. </a:t>
            </a:r>
          </a:p>
          <a:p>
            <a:r>
              <a:rPr lang="en-US" dirty="0"/>
              <a:t>In 2002, the number of ATMs reached 352,000, but the number of tellers also increased to 527,000. </a:t>
            </a:r>
          </a:p>
          <a:p>
            <a:r>
              <a:rPr lang="en-US" dirty="0"/>
              <a:t>In addition to that, ATMs created new jobs for maintenance technicians.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49</a:t>
            </a:fld>
            <a:endParaRPr lang="he-IL" dirty="0"/>
          </a:p>
        </p:txBody>
      </p:sp>
      <p:pic>
        <p:nvPicPr>
          <p:cNvPr id="130050" name="Picture 2" descr="Bank ATM Card Holders Alert! Get benefits beyond cash withdrawal; Here are  top 5 advantages that you must know | Zee Business">
            <a:extLst>
              <a:ext uri="{FF2B5EF4-FFF2-40B4-BE49-F238E27FC236}">
                <a16:creationId xmlns:a16="http://schemas.microsoft.com/office/drawing/2014/main" id="{7ECEBE4C-53EB-4E39-A562-A899E60A2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435" y="1553414"/>
            <a:ext cx="4352925" cy="244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00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lstStyle/>
          <a:p>
            <a:pPr marL="0" indent="0">
              <a:buNone/>
            </a:pPr>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5</a:t>
            </a:fld>
            <a:endParaRPr lang="he-IL"/>
          </a:p>
        </p:txBody>
      </p:sp>
      <p:pic>
        <p:nvPicPr>
          <p:cNvPr id="4" name="Picture 3">
            <a:extLst>
              <a:ext uri="{FF2B5EF4-FFF2-40B4-BE49-F238E27FC236}">
                <a16:creationId xmlns:a16="http://schemas.microsoft.com/office/drawing/2014/main" id="{B20619FA-4FFC-4611-9308-01F955F04E30}"/>
              </a:ext>
            </a:extLst>
          </p:cNvPr>
          <p:cNvPicPr>
            <a:picLocks noChangeAspect="1"/>
          </p:cNvPicPr>
          <p:nvPr/>
        </p:nvPicPr>
        <p:blipFill>
          <a:blip r:embed="rId2"/>
          <a:stretch>
            <a:fillRect/>
          </a:stretch>
        </p:blipFill>
        <p:spPr>
          <a:xfrm>
            <a:off x="540981" y="681037"/>
            <a:ext cx="11296650" cy="5391150"/>
          </a:xfrm>
          <a:prstGeom prst="rect">
            <a:avLst/>
          </a:prstGeom>
        </p:spPr>
      </p:pic>
    </p:spTree>
    <p:extLst>
      <p:ext uri="{BB962C8B-B14F-4D97-AF65-F5344CB8AC3E}">
        <p14:creationId xmlns:p14="http://schemas.microsoft.com/office/powerpoint/2010/main" val="3286496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9D7B-4712-4D8E-B20B-0DDBE16B7DDC}"/>
              </a:ext>
            </a:extLst>
          </p:cNvPr>
          <p:cNvSpPr>
            <a:spLocks noGrp="1"/>
          </p:cNvSpPr>
          <p:nvPr>
            <p:ph type="title"/>
          </p:nvPr>
        </p:nvSpPr>
        <p:spPr/>
        <p:txBody>
          <a:bodyPr/>
          <a:lstStyle/>
          <a:p>
            <a:r>
              <a:rPr lang="en-US" b="1" dirty="0"/>
              <a:t>Examples for growth thanks to AI</a:t>
            </a:r>
            <a:endParaRPr lang="he-IL" b="1" dirty="0"/>
          </a:p>
        </p:txBody>
      </p:sp>
      <p:sp>
        <p:nvSpPr>
          <p:cNvPr id="3" name="Content Placeholder 2">
            <a:extLst>
              <a:ext uri="{FF2B5EF4-FFF2-40B4-BE49-F238E27FC236}">
                <a16:creationId xmlns:a16="http://schemas.microsoft.com/office/drawing/2014/main" id="{2DFC11AC-8372-4B08-8C13-F851B9EEBC2F}"/>
              </a:ext>
            </a:extLst>
          </p:cNvPr>
          <p:cNvSpPr>
            <a:spLocks noGrp="1"/>
          </p:cNvSpPr>
          <p:nvPr>
            <p:ph idx="1"/>
          </p:nvPr>
        </p:nvSpPr>
        <p:spPr/>
        <p:txBody>
          <a:bodyPr/>
          <a:lstStyle/>
          <a:p>
            <a:endParaRPr lang="he-IL" dirty="0"/>
          </a:p>
        </p:txBody>
      </p:sp>
      <p:sp>
        <p:nvSpPr>
          <p:cNvPr id="4" name="Slide Number Placeholder 3">
            <a:extLst>
              <a:ext uri="{FF2B5EF4-FFF2-40B4-BE49-F238E27FC236}">
                <a16:creationId xmlns:a16="http://schemas.microsoft.com/office/drawing/2014/main" id="{151F4204-7D84-4ADC-98B6-5AB4AA6D3B1C}"/>
              </a:ext>
            </a:extLst>
          </p:cNvPr>
          <p:cNvSpPr>
            <a:spLocks noGrp="1"/>
          </p:cNvSpPr>
          <p:nvPr>
            <p:ph type="sldNum" sz="quarter" idx="12"/>
          </p:nvPr>
        </p:nvSpPr>
        <p:spPr/>
        <p:txBody>
          <a:bodyPr/>
          <a:lstStyle/>
          <a:p>
            <a:fld id="{E9742A6E-2B36-4A3D-9164-8A839C7BC6FB}" type="slidenum">
              <a:rPr lang="he-IL" smtClean="0"/>
              <a:pPr/>
              <a:t>50</a:t>
            </a:fld>
            <a:endParaRPr lang="he-IL" dirty="0"/>
          </a:p>
        </p:txBody>
      </p:sp>
      <p:pic>
        <p:nvPicPr>
          <p:cNvPr id="123906" name="Picture 2" descr="Robots Will Not Take Over the World (Yet), But They May Take Over Some Industries ">
            <a:extLst>
              <a:ext uri="{FF2B5EF4-FFF2-40B4-BE49-F238E27FC236}">
                <a16:creationId xmlns:a16="http://schemas.microsoft.com/office/drawing/2014/main" id="{C3813D4F-CDFC-428E-873E-E25D48F8B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117" y="1271878"/>
            <a:ext cx="5716415" cy="5593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024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Examples for growth thanks to AI</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pPr lvl="1"/>
            <a:r>
              <a:rPr lang="en-US" dirty="0"/>
              <a:t>Car market</a:t>
            </a:r>
          </a:p>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51</a:t>
            </a:fld>
            <a:endParaRPr lang="he-IL"/>
          </a:p>
        </p:txBody>
      </p:sp>
      <p:pic>
        <p:nvPicPr>
          <p:cNvPr id="7" name="Picture 4" descr="The Digitalisation of the UK Automotive Industry - SMMT">
            <a:extLst>
              <a:ext uri="{FF2B5EF4-FFF2-40B4-BE49-F238E27FC236}">
                <a16:creationId xmlns:a16="http://schemas.microsoft.com/office/drawing/2014/main" id="{2C62E0DD-33E0-4B57-89C8-D194B6B91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751" y="1464469"/>
            <a:ext cx="8960349"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191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Examples for growth thanks to AI</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52</a:t>
            </a:fld>
            <a:endParaRPr lang="he-IL"/>
          </a:p>
        </p:txBody>
      </p:sp>
      <p:pic>
        <p:nvPicPr>
          <p:cNvPr id="5" name="Picture 2" descr="Evolution Of Digitalization In Education Sector - Market, Trend, Analysis">
            <a:extLst>
              <a:ext uri="{FF2B5EF4-FFF2-40B4-BE49-F238E27FC236}">
                <a16:creationId xmlns:a16="http://schemas.microsoft.com/office/drawing/2014/main" id="{3E640679-37C4-452B-8160-55B81113F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34" t="28333" r="6501"/>
          <a:stretch/>
        </p:blipFill>
        <p:spPr bwMode="auto">
          <a:xfrm>
            <a:off x="1057275" y="1825625"/>
            <a:ext cx="1007745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325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How Netflix built a House of Cards with big data?</a:t>
            </a:r>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065475" cy="4351338"/>
          </a:xfrm>
        </p:spPr>
        <p:txBody>
          <a:bodyPr>
            <a:normAutofit/>
          </a:bodyPr>
          <a:lstStyle/>
          <a:p>
            <a:r>
              <a:rPr lang="en-US" dirty="0"/>
              <a:t>The series </a:t>
            </a:r>
            <a:r>
              <a:rPr lang="en-US" i="1" dirty="0"/>
              <a:t>House of Cards</a:t>
            </a:r>
            <a:endParaRPr lang="en-US" dirty="0"/>
          </a:p>
          <a:p>
            <a:r>
              <a:rPr lang="en-US" dirty="0"/>
              <a:t>one survey from Cowen and Company found that 86% of Netflix’s subscribers said they were less likely to cancel their subscription because of the show.</a:t>
            </a:r>
          </a:p>
          <a:p>
            <a:r>
              <a:rPr lang="en-US" dirty="0"/>
              <a:t>But what’s fascinating is that without seeing a single episode of </a:t>
            </a:r>
            <a:r>
              <a:rPr lang="en-US" i="1" dirty="0"/>
              <a:t>House of Cards</a:t>
            </a:r>
            <a:r>
              <a:rPr lang="en-US" dirty="0"/>
              <a:t>, Netflix committed to two seasons of the show, or 26 episodes, bidding a reported $100 million. That’s $3.8 million per episode.</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53</a:t>
            </a:fld>
            <a:endParaRPr lang="he-IL" dirty="0"/>
          </a:p>
        </p:txBody>
      </p:sp>
      <p:pic>
        <p:nvPicPr>
          <p:cNvPr id="43010" name="Picture 2" descr="house of cards streaming - Cheap Online Shopping -">
            <a:extLst>
              <a:ext uri="{FF2B5EF4-FFF2-40B4-BE49-F238E27FC236}">
                <a16:creationId xmlns:a16="http://schemas.microsoft.com/office/drawing/2014/main" id="{85B5386D-DB59-4046-A27C-AEC902B43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8989" y="996950"/>
            <a:ext cx="3618835" cy="535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394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normAutofit/>
          </a:bodyPr>
          <a:lstStyle/>
          <a:p>
            <a:r>
              <a:rPr lang="en-US" b="1" dirty="0"/>
              <a:t>How Netflix built a House of Cards with big data?</a:t>
            </a:r>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065475" cy="4351338"/>
          </a:xfrm>
        </p:spPr>
        <p:txBody>
          <a:bodyPr>
            <a:normAutofit fontScale="92500" lnSpcReduction="10000"/>
          </a:bodyPr>
          <a:lstStyle/>
          <a:p>
            <a:r>
              <a:rPr lang="en-US" dirty="0"/>
              <a:t>How did they know it would be such a runaway hit?</a:t>
            </a:r>
          </a:p>
          <a:p>
            <a:r>
              <a:rPr lang="en-US" dirty="0"/>
              <a:t>The answer is Big Data. </a:t>
            </a:r>
          </a:p>
          <a:p>
            <a:r>
              <a:rPr lang="en-US" dirty="0"/>
              <a:t>By analyzing viewer data – 30 million “plays”, 4 million ratings, 3 million searches -  the company was able to determine that fans of the original House of Cards, which aired in the UK, were also watching movies that starred Kevin Spacey and were directed by David Fincher, who’s one of the show’s executive producers. </a:t>
            </a:r>
          </a:p>
          <a:p>
            <a:r>
              <a:rPr lang="en-US" dirty="0"/>
              <a:t>Netflix engineered fans’ addiction</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54</a:t>
            </a:fld>
            <a:endParaRPr lang="he-IL" dirty="0"/>
          </a:p>
        </p:txBody>
      </p:sp>
      <p:pic>
        <p:nvPicPr>
          <p:cNvPr id="43010" name="Picture 2" descr="house of cards streaming - Cheap Online Shopping -">
            <a:extLst>
              <a:ext uri="{FF2B5EF4-FFF2-40B4-BE49-F238E27FC236}">
                <a16:creationId xmlns:a16="http://schemas.microsoft.com/office/drawing/2014/main" id="{85B5386D-DB59-4046-A27C-AEC902B43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8989" y="996950"/>
            <a:ext cx="3618835" cy="535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67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4"/>
          <p:cNvSpPr>
            <a:spLocks noGrp="1"/>
          </p:cNvSpPr>
          <p:nvPr>
            <p:ph type="sldNum" sz="quarter" idx="4294967295"/>
          </p:nvPr>
        </p:nvSpPr>
        <p:spPr>
          <a:xfrm>
            <a:off x="1631951" y="6442075"/>
            <a:ext cx="671513" cy="268288"/>
          </a:xfrm>
          <a:prstGeom prst="rect">
            <a:avLst/>
          </a:prstGeom>
        </p:spPr>
        <p:txBody>
          <a:bodyPr/>
          <a:lstStyle/>
          <a:p>
            <a:pPr rtl="1"/>
            <a:fld id="{FB54F68F-55FB-4A07-887D-E3C66E96E8FF}" type="slidenum">
              <a:rPr lang="he-IL">
                <a:solidFill>
                  <a:prstClr val="black">
                    <a:tint val="75000"/>
                  </a:prstClr>
                </a:solidFill>
                <a:latin typeface="Calibri"/>
                <a:cs typeface="Arial" panose="020B0604020202020204" pitchFamily="34" charset="0"/>
              </a:rPr>
              <a:pPr rtl="1"/>
              <a:t>55</a:t>
            </a:fld>
            <a:endParaRPr lang="en-GB">
              <a:solidFill>
                <a:prstClr val="black">
                  <a:tint val="75000"/>
                </a:prstClr>
              </a:solidFill>
              <a:latin typeface="Calibri"/>
            </a:endParaRPr>
          </a:p>
        </p:txBody>
      </p:sp>
      <p:sp>
        <p:nvSpPr>
          <p:cNvPr id="613378" name="Rectangle 2"/>
          <p:cNvSpPr>
            <a:spLocks noGrp="1" noChangeArrowheads="1"/>
          </p:cNvSpPr>
          <p:nvPr>
            <p:ph type="title"/>
          </p:nvPr>
        </p:nvSpPr>
        <p:spPr>
          <a:xfrm>
            <a:off x="1981200" y="274638"/>
            <a:ext cx="7467600" cy="725470"/>
          </a:xfrm>
        </p:spPr>
        <p:txBody>
          <a:bodyPr>
            <a:normAutofit/>
          </a:bodyPr>
          <a:lstStyle/>
          <a:p>
            <a:r>
              <a:rPr lang="en-US" dirty="0"/>
              <a:t>Recommender Systems</a:t>
            </a:r>
          </a:p>
        </p:txBody>
      </p:sp>
      <p:sp>
        <p:nvSpPr>
          <p:cNvPr id="613379" name="Rectangle 3"/>
          <p:cNvSpPr>
            <a:spLocks noGrp="1" noChangeArrowheads="1"/>
          </p:cNvSpPr>
          <p:nvPr>
            <p:ph type="body" idx="1"/>
          </p:nvPr>
        </p:nvSpPr>
        <p:spPr>
          <a:xfrm>
            <a:off x="1502563" y="1000108"/>
            <a:ext cx="9165437" cy="5473700"/>
          </a:xfrm>
        </p:spPr>
        <p:txBody>
          <a:bodyPr>
            <a:normAutofit/>
          </a:bodyPr>
          <a:lstStyle/>
          <a:p>
            <a:pPr marL="457200" indent="-457200" algn="l" rtl="0"/>
            <a:r>
              <a:rPr lang="en-US" sz="2800" dirty="0"/>
              <a:t>A </a:t>
            </a:r>
            <a:r>
              <a:rPr lang="en-US" sz="2800" b="1" dirty="0"/>
              <a:t>recommender system</a:t>
            </a:r>
            <a:r>
              <a:rPr lang="en-US" sz="2800" dirty="0"/>
              <a:t> (RS) helps users that have no sufficient competence or time to evaluate the, potentially overwhelming, number of alternatives offered by a web site.</a:t>
            </a:r>
          </a:p>
          <a:p>
            <a:pPr marL="817563" lvl="1" indent="-381000" algn="l" rtl="0"/>
            <a:r>
              <a:rPr lang="en-US" altLang="ko-KR" sz="2400" dirty="0">
                <a:ea typeface="Gulim" pitchFamily="34" charset="-127"/>
              </a:rPr>
              <a:t>In their simplest form, RSs recommend to their users personalized and </a:t>
            </a:r>
            <a:r>
              <a:rPr lang="en-US" altLang="ko-KR" sz="2400" b="1" dirty="0">
                <a:ea typeface="Gulim" pitchFamily="34" charset="-127"/>
              </a:rPr>
              <a:t>ranked lists of items</a:t>
            </a:r>
          </a:p>
          <a:p>
            <a:pPr marL="457200" indent="-457200" algn="l" rtl="0"/>
            <a:endParaRPr lang="en-US" dirty="0"/>
          </a:p>
        </p:txBody>
      </p:sp>
      <p:pic>
        <p:nvPicPr>
          <p:cNvPr id="5" name="Picture 22"/>
          <p:cNvPicPr>
            <a:picLocks noChangeAspect="1" noChangeArrowheads="1"/>
          </p:cNvPicPr>
          <p:nvPr/>
        </p:nvPicPr>
        <p:blipFill>
          <a:blip r:embed="rId2" cstate="print"/>
          <a:srcRect/>
          <a:stretch>
            <a:fillRect/>
          </a:stretch>
        </p:blipFill>
        <p:spPr bwMode="auto">
          <a:xfrm>
            <a:off x="1631950" y="3933057"/>
            <a:ext cx="2421034" cy="1625179"/>
          </a:xfrm>
          <a:prstGeom prst="rect">
            <a:avLst/>
          </a:prstGeom>
          <a:noFill/>
          <a:ln w="12700">
            <a:solidFill>
              <a:srgbClr val="C0C0C0"/>
            </a:solidFill>
            <a:miter lim="800000"/>
            <a:headEnd/>
            <a:tailEnd/>
          </a:ln>
        </p:spPr>
      </p:pic>
      <p:pic>
        <p:nvPicPr>
          <p:cNvPr id="2" name="Picture 1"/>
          <p:cNvPicPr>
            <a:picLocks noChangeAspect="1"/>
          </p:cNvPicPr>
          <p:nvPr/>
        </p:nvPicPr>
        <p:blipFill>
          <a:blip r:embed="rId3"/>
          <a:stretch>
            <a:fillRect/>
          </a:stretch>
        </p:blipFill>
        <p:spPr>
          <a:xfrm>
            <a:off x="7536160" y="3453426"/>
            <a:ext cx="3131839" cy="1311123"/>
          </a:xfrm>
          <a:prstGeom prst="rect">
            <a:avLst/>
          </a:prstGeom>
        </p:spPr>
      </p:pic>
      <p:pic>
        <p:nvPicPr>
          <p:cNvPr id="3" name="Picture 2"/>
          <p:cNvPicPr>
            <a:picLocks noChangeAspect="1"/>
          </p:cNvPicPr>
          <p:nvPr/>
        </p:nvPicPr>
        <p:blipFill>
          <a:blip r:embed="rId4"/>
          <a:stretch>
            <a:fillRect/>
          </a:stretch>
        </p:blipFill>
        <p:spPr>
          <a:xfrm>
            <a:off x="4439816" y="5073992"/>
            <a:ext cx="4392488" cy="1773089"/>
          </a:xfrm>
          <a:prstGeom prst="rect">
            <a:avLst/>
          </a:prstGeom>
        </p:spPr>
      </p:pic>
    </p:spTree>
    <p:extLst>
      <p:ext uri="{BB962C8B-B14F-4D97-AF65-F5344CB8AC3E}">
        <p14:creationId xmlns:p14="http://schemas.microsoft.com/office/powerpoint/2010/main" val="113428202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3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3379">
                                            <p:txEl>
                                              <p:pRg st="1" end="1"/>
                                            </p:txEl>
                                          </p:spTgt>
                                        </p:tgtEl>
                                        <p:attrNameLst>
                                          <p:attrName>style.visibility</p:attrName>
                                        </p:attrNameLst>
                                      </p:cBhvr>
                                      <p:to>
                                        <p:strVal val="visible"/>
                                      </p:to>
                                    </p:set>
                                  </p:childTnLst>
                                </p:cTn>
                              </p:par>
                              <p:par>
                                <p:cTn id="11" presetID="53"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Impact of RecSys</a:t>
            </a:r>
          </a:p>
        </p:txBody>
      </p:sp>
      <p:sp>
        <p:nvSpPr>
          <p:cNvPr id="3" name="Content Placeholder 2"/>
          <p:cNvSpPr>
            <a:spLocks noGrp="1"/>
          </p:cNvSpPr>
          <p:nvPr>
            <p:ph idx="1"/>
          </p:nvPr>
        </p:nvSpPr>
        <p:spPr/>
        <p:txBody>
          <a:bodyPr>
            <a:normAutofit/>
          </a:bodyPr>
          <a:lstStyle/>
          <a:p>
            <a:pPr algn="l" rtl="0"/>
            <a:r>
              <a:rPr lang="en-US" dirty="0"/>
              <a:t>35% of the purchases on </a:t>
            </a:r>
            <a:r>
              <a:rPr lang="en-US" dirty="0">
                <a:solidFill>
                  <a:srgbClr val="00B050"/>
                </a:solidFill>
              </a:rPr>
              <a:t>Amazon</a:t>
            </a:r>
            <a:r>
              <a:rPr lang="en-US" dirty="0"/>
              <a:t> are the result of their recommender system, according to </a:t>
            </a:r>
            <a:r>
              <a:rPr lang="en-US" b="1" dirty="0">
                <a:hlinkClick r:id="rId2"/>
              </a:rPr>
              <a:t>McKinsey</a:t>
            </a:r>
            <a:r>
              <a:rPr lang="en-US" dirty="0"/>
              <a:t>.</a:t>
            </a:r>
          </a:p>
          <a:p>
            <a:pPr algn="l" rtl="0"/>
            <a:r>
              <a:rPr lang="en-US" dirty="0"/>
              <a:t>During the Chinese global shopping festival of November 11, 2016, </a:t>
            </a:r>
            <a:r>
              <a:rPr lang="en-US" dirty="0">
                <a:solidFill>
                  <a:srgbClr val="00B050"/>
                </a:solidFill>
              </a:rPr>
              <a:t>Alibaba</a:t>
            </a:r>
            <a:r>
              <a:rPr lang="en-US" dirty="0"/>
              <a:t> achieved growth of up to 20% of their conversion rate using personalized landing pages, according to </a:t>
            </a:r>
            <a:r>
              <a:rPr lang="en-US" b="1" dirty="0" err="1">
                <a:hlinkClick r:id="rId3"/>
              </a:rPr>
              <a:t>Alizila</a:t>
            </a:r>
            <a:r>
              <a:rPr lang="en-US" dirty="0"/>
              <a:t>.</a:t>
            </a:r>
          </a:p>
          <a:p>
            <a:pPr algn="l" rtl="0"/>
            <a:r>
              <a:rPr lang="en-US" dirty="0"/>
              <a:t>Recommendations are responsible for 70% of the time people spend watching videos on </a:t>
            </a:r>
            <a:r>
              <a:rPr lang="en-US" b="1" dirty="0">
                <a:solidFill>
                  <a:srgbClr val="00B050"/>
                </a:solidFill>
                <a:hlinkClick r:id="rId4"/>
              </a:rPr>
              <a:t>YouTube</a:t>
            </a:r>
            <a:r>
              <a:rPr lang="en-US" dirty="0"/>
              <a:t>.</a:t>
            </a:r>
          </a:p>
          <a:p>
            <a:pPr algn="l" rtl="0"/>
            <a:r>
              <a:rPr lang="en-US" dirty="0"/>
              <a:t>75% of what people are watching on </a:t>
            </a:r>
            <a:r>
              <a:rPr lang="en-US" dirty="0">
                <a:solidFill>
                  <a:srgbClr val="00B050"/>
                </a:solidFill>
              </a:rPr>
              <a:t>Netflix </a:t>
            </a:r>
            <a:r>
              <a:rPr lang="en-US" dirty="0"/>
              <a:t>comes from recommendations, according to </a:t>
            </a:r>
            <a:r>
              <a:rPr lang="en-US" b="1" dirty="0">
                <a:hlinkClick r:id="rId2"/>
              </a:rPr>
              <a:t>McKinsey</a:t>
            </a:r>
            <a:endParaRPr lang="en-US" dirty="0"/>
          </a:p>
          <a:p>
            <a:pPr algn="l" rtl="0"/>
            <a:endParaRPr lang="en-US" dirty="0"/>
          </a:p>
        </p:txBody>
      </p:sp>
      <p:sp>
        <p:nvSpPr>
          <p:cNvPr id="4" name="TextBox 3"/>
          <p:cNvSpPr txBox="1"/>
          <p:nvPr/>
        </p:nvSpPr>
        <p:spPr>
          <a:xfrm>
            <a:off x="2639616" y="6429788"/>
            <a:ext cx="7283152" cy="369332"/>
          </a:xfrm>
          <a:prstGeom prst="rect">
            <a:avLst/>
          </a:prstGeom>
          <a:noFill/>
        </p:spPr>
        <p:txBody>
          <a:bodyPr wrap="square" rtlCol="0">
            <a:spAutoFit/>
          </a:bodyPr>
          <a:lstStyle/>
          <a:p>
            <a:r>
              <a:rPr lang="en-US" dirty="0">
                <a:solidFill>
                  <a:prstClr val="black"/>
                </a:solidFill>
                <a:latin typeface="Calibri"/>
              </a:rPr>
              <a:t>https://tryolabs.com/blog/introduction-to-recommender-systems/</a:t>
            </a:r>
          </a:p>
        </p:txBody>
      </p:sp>
    </p:spTree>
    <p:extLst>
      <p:ext uri="{BB962C8B-B14F-4D97-AF65-F5344CB8AC3E}">
        <p14:creationId xmlns:p14="http://schemas.microsoft.com/office/powerpoint/2010/main" val="2395863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Buzzword explanation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lstStyle/>
          <a:p>
            <a:r>
              <a:rPr lang="en-US" dirty="0"/>
              <a:t>What is the difference between AI? ML? DL? Data Science? Big Data?</a:t>
            </a:r>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57</a:t>
            </a:fld>
            <a:endParaRPr lang="he-IL"/>
          </a:p>
        </p:txBody>
      </p:sp>
      <p:pic>
        <p:nvPicPr>
          <p:cNvPr id="3074" name="Picture 2" descr="Machine Learning &amp;amp; AI: Buzzword for today | by Yash Mor | Medium">
            <a:extLst>
              <a:ext uri="{FF2B5EF4-FFF2-40B4-BE49-F238E27FC236}">
                <a16:creationId xmlns:a16="http://schemas.microsoft.com/office/drawing/2014/main" id="{1CDF14DF-E6D9-4E62-86E0-5D7853B24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645" y="2487133"/>
            <a:ext cx="6158710" cy="368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814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A52B-177F-4FCC-BBAB-FBBEC67ECEDD}"/>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0FA9E864-5DF5-420C-B6EE-0A61A3A65E1F}"/>
              </a:ext>
            </a:extLst>
          </p:cNvPr>
          <p:cNvSpPr>
            <a:spLocks noGrp="1"/>
          </p:cNvSpPr>
          <p:nvPr>
            <p:ph idx="1"/>
          </p:nvPr>
        </p:nvSpPr>
        <p:spPr/>
        <p:txBody>
          <a:bodyPr/>
          <a:lstStyle/>
          <a:p>
            <a:endParaRPr lang="he-IL"/>
          </a:p>
        </p:txBody>
      </p:sp>
      <p:sp>
        <p:nvSpPr>
          <p:cNvPr id="4" name="Slide Number Placeholder 3">
            <a:extLst>
              <a:ext uri="{FF2B5EF4-FFF2-40B4-BE49-F238E27FC236}">
                <a16:creationId xmlns:a16="http://schemas.microsoft.com/office/drawing/2014/main" id="{417598B2-0815-4665-87FC-45356FAC9CD5}"/>
              </a:ext>
            </a:extLst>
          </p:cNvPr>
          <p:cNvSpPr>
            <a:spLocks noGrp="1"/>
          </p:cNvSpPr>
          <p:nvPr>
            <p:ph type="sldNum" sz="quarter" idx="12"/>
          </p:nvPr>
        </p:nvSpPr>
        <p:spPr/>
        <p:txBody>
          <a:bodyPr/>
          <a:lstStyle/>
          <a:p>
            <a:fld id="{E9742A6E-2B36-4A3D-9164-8A839C7BC6FB}" type="slidenum">
              <a:rPr lang="he-IL" smtClean="0"/>
              <a:pPr/>
              <a:t>58</a:t>
            </a:fld>
            <a:endParaRPr lang="he-IL" dirty="0"/>
          </a:p>
        </p:txBody>
      </p:sp>
      <p:pic>
        <p:nvPicPr>
          <p:cNvPr id="106498" name="Picture 2" descr="The Impact of AI on Future Digital Marketing | MyInfoBag">
            <a:extLst>
              <a:ext uri="{FF2B5EF4-FFF2-40B4-BE49-F238E27FC236}">
                <a16:creationId xmlns:a16="http://schemas.microsoft.com/office/drawing/2014/main" id="{C20C0A3B-F00A-447B-BD7A-E4FB9308B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075" y="681037"/>
            <a:ext cx="7867650" cy="4425553"/>
          </a:xfrm>
          <a:prstGeom prst="rect">
            <a:avLst/>
          </a:prstGeom>
          <a:noFill/>
          <a:extLst>
            <a:ext uri="{909E8E84-426E-40DD-AFC4-6F175D3DCCD1}">
              <a14:hiddenFill xmlns:a14="http://schemas.microsoft.com/office/drawing/2010/main">
                <a:solidFill>
                  <a:srgbClr val="FFFFFF"/>
                </a:solidFill>
              </a14:hiddenFill>
            </a:ext>
          </a:extLst>
        </p:spPr>
      </p:pic>
      <p:pic>
        <p:nvPicPr>
          <p:cNvPr id="106500" name="Picture 4" descr="Artificial Intelligence in the Life Sciences Industry — Strategies for IP  Protection">
            <a:extLst>
              <a:ext uri="{FF2B5EF4-FFF2-40B4-BE49-F238E27FC236}">
                <a16:creationId xmlns:a16="http://schemas.microsoft.com/office/drawing/2014/main" id="{47044FD6-F7D1-41D2-9ACF-832A7FB6E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275" y="3352799"/>
            <a:ext cx="33655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984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AI</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5171199" cy="4351338"/>
          </a:xfrm>
        </p:spPr>
        <p:txBody>
          <a:bodyPr>
            <a:normAutofit lnSpcReduction="10000"/>
          </a:bodyPr>
          <a:lstStyle/>
          <a:p>
            <a:pPr>
              <a:lnSpc>
                <a:spcPct val="100000"/>
              </a:lnSpc>
              <a:spcBef>
                <a:spcPts val="0"/>
              </a:spcBef>
              <a:defRPr/>
            </a:pPr>
            <a:r>
              <a:rPr lang="en-US" dirty="0"/>
              <a:t>Artificial intelligence (AI) is the concept of machines being able to learn, understand, and reason like humans.</a:t>
            </a:r>
          </a:p>
          <a:p>
            <a:pPr>
              <a:lnSpc>
                <a:spcPct val="100000"/>
              </a:lnSpc>
              <a:spcBef>
                <a:spcPts val="0"/>
              </a:spcBef>
              <a:defRPr/>
            </a:pPr>
            <a:r>
              <a:rPr lang="en-US" dirty="0"/>
              <a:t>Everything can be considered artificial intelligence if it involves a program doing something that we would normally think would rely on the intelligence of a human.</a:t>
            </a:r>
            <a:endParaRPr lang="en-US" dirty="0">
              <a:solidFill>
                <a:prstClr val="black"/>
              </a:solidFill>
              <a:latin typeface="Roboto" panose="02000000000000000000" pitchFamily="2" charset="0"/>
            </a:endParaRPr>
          </a:p>
          <a:p>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59</a:t>
            </a:fld>
            <a:endParaRPr lang="he-IL"/>
          </a:p>
        </p:txBody>
      </p:sp>
      <p:pic>
        <p:nvPicPr>
          <p:cNvPr id="87042" name="Picture 2" descr="Seven Jobs Robots Will Create—or Expand - WSJ">
            <a:extLst>
              <a:ext uri="{FF2B5EF4-FFF2-40B4-BE49-F238E27FC236}">
                <a16:creationId xmlns:a16="http://schemas.microsoft.com/office/drawing/2014/main" id="{8C3B57B8-CE9D-4AD8-8D5F-1527D1393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185" y="666226"/>
            <a:ext cx="4027420" cy="21076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ow to Teach a Machine to Think Like a Human? | by Intetics Inc. | AR/VR  Journey: Augmented &amp;amp; Virtual Reality Magazine">
            <a:extLst>
              <a:ext uri="{FF2B5EF4-FFF2-40B4-BE49-F238E27FC236}">
                <a16:creationId xmlns:a16="http://schemas.microsoft.com/office/drawing/2014/main" id="{38DDE422-AF6A-4642-AEFA-6C6178B5F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824" y="3075010"/>
            <a:ext cx="4300928" cy="3224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648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The AI Revolution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lstStyle/>
          <a:p>
            <a:r>
              <a:rPr lang="en-US" dirty="0"/>
              <a:t>Today, we has witnessed the AI revolution.</a:t>
            </a:r>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6</a:t>
            </a:fld>
            <a:endParaRPr lang="he-IL"/>
          </a:p>
        </p:txBody>
      </p:sp>
      <p:pic>
        <p:nvPicPr>
          <p:cNvPr id="92162" name="Picture 2" descr="Does Artificial Intelligence help us to avoid process &amp;amp; human errors - Hint">
            <a:extLst>
              <a:ext uri="{FF2B5EF4-FFF2-40B4-BE49-F238E27FC236}">
                <a16:creationId xmlns:a16="http://schemas.microsoft.com/office/drawing/2014/main" id="{A904560E-CC85-48A9-9AE8-30A9E92A7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882" y="2836772"/>
            <a:ext cx="5944793" cy="316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799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What is Machine Learning? - Technology, Гаджет жана жаңылыктар | отуз">
            <a:extLst>
              <a:ext uri="{FF2B5EF4-FFF2-40B4-BE49-F238E27FC236}">
                <a16:creationId xmlns:a16="http://schemas.microsoft.com/office/drawing/2014/main" id="{3DC485A9-6EEF-4858-80A1-084C00FBE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316"/>
            <a:ext cx="12017059" cy="63793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70A52B-177F-4FCC-BBAB-FBBEC67ECEDD}"/>
              </a:ext>
            </a:extLst>
          </p:cNvPr>
          <p:cNvSpPr>
            <a:spLocks noGrp="1"/>
          </p:cNvSpPr>
          <p:nvPr>
            <p:ph type="title"/>
          </p:nvPr>
        </p:nvSpPr>
        <p:spPr/>
        <p:txBody>
          <a:bodyPr/>
          <a:lstStyle/>
          <a:p>
            <a:endParaRPr lang="he-IL"/>
          </a:p>
        </p:txBody>
      </p:sp>
      <p:sp>
        <p:nvSpPr>
          <p:cNvPr id="4" name="Slide Number Placeholder 3">
            <a:extLst>
              <a:ext uri="{FF2B5EF4-FFF2-40B4-BE49-F238E27FC236}">
                <a16:creationId xmlns:a16="http://schemas.microsoft.com/office/drawing/2014/main" id="{417598B2-0815-4665-87FC-45356FAC9CD5}"/>
              </a:ext>
            </a:extLst>
          </p:cNvPr>
          <p:cNvSpPr>
            <a:spLocks noGrp="1"/>
          </p:cNvSpPr>
          <p:nvPr>
            <p:ph type="sldNum" sz="quarter" idx="12"/>
          </p:nvPr>
        </p:nvSpPr>
        <p:spPr/>
        <p:txBody>
          <a:bodyPr/>
          <a:lstStyle/>
          <a:p>
            <a:fld id="{E9742A6E-2B36-4A3D-9164-8A839C7BC6FB}" type="slidenum">
              <a:rPr lang="he-IL" smtClean="0"/>
              <a:pPr/>
              <a:t>60</a:t>
            </a:fld>
            <a:endParaRPr lang="he-IL" dirty="0"/>
          </a:p>
        </p:txBody>
      </p:sp>
      <p:sp>
        <p:nvSpPr>
          <p:cNvPr id="3" name="Content Placeholder 2">
            <a:extLst>
              <a:ext uri="{FF2B5EF4-FFF2-40B4-BE49-F238E27FC236}">
                <a16:creationId xmlns:a16="http://schemas.microsoft.com/office/drawing/2014/main" id="{5544D67A-9E4C-48B0-ADE2-C71800B205C9}"/>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1721407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A52B-177F-4FCC-BBAB-FBBEC67ECEDD}"/>
              </a:ext>
            </a:extLst>
          </p:cNvPr>
          <p:cNvSpPr>
            <a:spLocks noGrp="1"/>
          </p:cNvSpPr>
          <p:nvPr>
            <p:ph type="title"/>
          </p:nvPr>
        </p:nvSpPr>
        <p:spPr/>
        <p:txBody>
          <a:bodyPr/>
          <a:lstStyle/>
          <a:p>
            <a:endParaRPr lang="he-IL"/>
          </a:p>
        </p:txBody>
      </p:sp>
      <p:sp>
        <p:nvSpPr>
          <p:cNvPr id="4" name="Slide Number Placeholder 3">
            <a:extLst>
              <a:ext uri="{FF2B5EF4-FFF2-40B4-BE49-F238E27FC236}">
                <a16:creationId xmlns:a16="http://schemas.microsoft.com/office/drawing/2014/main" id="{417598B2-0815-4665-87FC-45356FAC9CD5}"/>
              </a:ext>
            </a:extLst>
          </p:cNvPr>
          <p:cNvSpPr>
            <a:spLocks noGrp="1"/>
          </p:cNvSpPr>
          <p:nvPr>
            <p:ph type="sldNum" sz="quarter" idx="12"/>
          </p:nvPr>
        </p:nvSpPr>
        <p:spPr/>
        <p:txBody>
          <a:bodyPr/>
          <a:lstStyle/>
          <a:p>
            <a:fld id="{E9742A6E-2B36-4A3D-9164-8A839C7BC6FB}" type="slidenum">
              <a:rPr lang="he-IL" smtClean="0"/>
              <a:pPr/>
              <a:t>61</a:t>
            </a:fld>
            <a:endParaRPr lang="he-IL" dirty="0"/>
          </a:p>
        </p:txBody>
      </p:sp>
      <p:pic>
        <p:nvPicPr>
          <p:cNvPr id="2050" name="Picture 2" descr="10 Companies Using Machine Learning in Cool Ways | WordStream">
            <a:extLst>
              <a:ext uri="{FF2B5EF4-FFF2-40B4-BE49-F238E27FC236}">
                <a16:creationId xmlns:a16="http://schemas.microsoft.com/office/drawing/2014/main" id="{0E407FC7-720D-46AE-A158-B46568D5C25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65543" y="2477291"/>
            <a:ext cx="4261113" cy="304800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Machine Learning? - Technology, Гаджет жана жаңылыктар | отуз">
            <a:extLst>
              <a:ext uri="{FF2B5EF4-FFF2-40B4-BE49-F238E27FC236}">
                <a16:creationId xmlns:a16="http://schemas.microsoft.com/office/drawing/2014/main" id="{3DC485A9-6EEF-4858-80A1-084C00FBE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3429000"/>
            <a:ext cx="12192000" cy="647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174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Machine Learning</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019925" cy="4351338"/>
          </a:xfrm>
        </p:spPr>
        <p:txBody>
          <a:bodyPr>
            <a:normAutofit/>
          </a:bodyPr>
          <a:lstStyle/>
          <a:p>
            <a:r>
              <a:rPr lang="en-US" b="1" dirty="0"/>
              <a:t>Herbert Alexander Simon</a:t>
            </a:r>
            <a:r>
              <a:rPr lang="en-US" dirty="0"/>
              <a:t>: “Learning is any process by which a system improves performance from experience.”</a:t>
            </a:r>
          </a:p>
          <a:p>
            <a:r>
              <a:rPr lang="en-US" dirty="0"/>
              <a:t>“Machine Learning is concerned with computer programs that automatically improve their performance through experience. It gives computers the ability to learn without being explicitly programmed“</a:t>
            </a:r>
          </a:p>
          <a:p>
            <a:endParaRPr lang="en-US" dirty="0"/>
          </a:p>
          <a:p>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62</a:t>
            </a:fld>
            <a:endParaRPr lang="he-IL"/>
          </a:p>
        </p:txBody>
      </p:sp>
      <p:pic>
        <p:nvPicPr>
          <p:cNvPr id="9" name="Picture 2">
            <a:extLst>
              <a:ext uri="{FF2B5EF4-FFF2-40B4-BE49-F238E27FC236}">
                <a16:creationId xmlns:a16="http://schemas.microsoft.com/office/drawing/2014/main" id="{E097D495-66E3-4340-AF6D-F8A9812B60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2297" y="1109749"/>
            <a:ext cx="16859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FEF8EACB-72C3-4C17-A5A3-04C0FE8242DE}"/>
              </a:ext>
            </a:extLst>
          </p:cNvPr>
          <p:cNvSpPr txBox="1"/>
          <p:nvPr/>
        </p:nvSpPr>
        <p:spPr>
          <a:xfrm>
            <a:off x="8293968" y="3793949"/>
            <a:ext cx="3059832" cy="923330"/>
          </a:xfrm>
          <a:prstGeom prst="rect">
            <a:avLst/>
          </a:prstGeom>
          <a:noFill/>
        </p:spPr>
        <p:txBody>
          <a:bodyPr wrap="square" rtlCol="1">
            <a:spAutoFit/>
          </a:bodyPr>
          <a:lstStyle/>
          <a:p>
            <a:pPr algn="l" rtl="0"/>
            <a:r>
              <a:rPr lang="en-US" b="1" dirty="0"/>
              <a:t>           Herbert Simon </a:t>
            </a:r>
          </a:p>
          <a:p>
            <a:pPr algn="l" rtl="0"/>
            <a:r>
              <a:rPr lang="en-US" b="1" dirty="0"/>
              <a:t>Turing Award 1975</a:t>
            </a:r>
          </a:p>
          <a:p>
            <a:pPr algn="l" rtl="0"/>
            <a:r>
              <a:rPr lang="en-US" b="1" dirty="0"/>
              <a:t>Nobel Prize in Economics 1978</a:t>
            </a:r>
          </a:p>
        </p:txBody>
      </p:sp>
    </p:spTree>
    <p:extLst>
      <p:ext uri="{BB962C8B-B14F-4D97-AF65-F5344CB8AC3E}">
        <p14:creationId xmlns:p14="http://schemas.microsoft.com/office/powerpoint/2010/main" val="3906356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GB" b="1" dirty="0"/>
              <a:t>The concept of learning in a ML system</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019925" cy="4351338"/>
          </a:xfrm>
        </p:spPr>
        <p:txBody>
          <a:bodyPr>
            <a:normAutofit/>
          </a:bodyPr>
          <a:lstStyle/>
          <a:p>
            <a:r>
              <a:rPr lang="en-GB" dirty="0"/>
              <a:t>Learning = </a:t>
            </a:r>
            <a:r>
              <a:rPr lang="en-GB" u="sng" dirty="0"/>
              <a:t>Improving</a:t>
            </a:r>
            <a:r>
              <a:rPr lang="en-GB" dirty="0"/>
              <a:t> with </a:t>
            </a:r>
            <a:r>
              <a:rPr lang="en-GB" u="sng" dirty="0"/>
              <a:t>experience</a:t>
            </a:r>
            <a:r>
              <a:rPr lang="en-GB" dirty="0"/>
              <a:t> at some </a:t>
            </a:r>
            <a:r>
              <a:rPr lang="en-GB" u="sng" dirty="0"/>
              <a:t>task</a:t>
            </a:r>
            <a:r>
              <a:rPr lang="en-GB" dirty="0"/>
              <a:t> </a:t>
            </a:r>
          </a:p>
          <a:p>
            <a:pPr lvl="1"/>
            <a:r>
              <a:rPr lang="en-GB" dirty="0"/>
              <a:t>Improve over task </a:t>
            </a:r>
            <a:r>
              <a:rPr lang="en-GB" i="1" dirty="0"/>
              <a:t>T</a:t>
            </a:r>
            <a:r>
              <a:rPr lang="en-GB" dirty="0"/>
              <a:t>,</a:t>
            </a:r>
          </a:p>
          <a:p>
            <a:pPr lvl="1"/>
            <a:r>
              <a:rPr lang="en-GB" dirty="0"/>
              <a:t>With respect to performance measure, </a:t>
            </a:r>
            <a:r>
              <a:rPr lang="en-GB" i="1" dirty="0"/>
              <a:t>P</a:t>
            </a:r>
          </a:p>
          <a:p>
            <a:pPr lvl="1"/>
            <a:r>
              <a:rPr lang="en-GB" dirty="0"/>
              <a:t>Based on experience, </a:t>
            </a:r>
            <a:r>
              <a:rPr lang="en-GB" i="1" dirty="0"/>
              <a:t>E</a:t>
            </a:r>
            <a:r>
              <a:rPr lang="en-GB" dirty="0"/>
              <a:t>.</a:t>
            </a:r>
          </a:p>
          <a:p>
            <a:pPr lvl="1"/>
            <a:endParaRPr lang="en-GB"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63</a:t>
            </a:fld>
            <a:endParaRPr lang="he-IL"/>
          </a:p>
        </p:txBody>
      </p:sp>
      <p:pic>
        <p:nvPicPr>
          <p:cNvPr id="7" name="Picture 4" descr="Machine Learning - GeeksforGeeks">
            <a:extLst>
              <a:ext uri="{FF2B5EF4-FFF2-40B4-BE49-F238E27FC236}">
                <a16:creationId xmlns:a16="http://schemas.microsoft.com/office/drawing/2014/main" id="{BD0CF7FE-2609-41F2-815C-5CD318760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0" y="2339975"/>
            <a:ext cx="4810125" cy="336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066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019925" cy="4351338"/>
          </a:xfrm>
        </p:spPr>
        <p:txBody>
          <a:bodyPr>
            <a:normAutofit/>
          </a:bodyPr>
          <a:lstStyle/>
          <a:p>
            <a:endParaRPr lang="en-US" dirty="0"/>
          </a:p>
          <a:p>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64</a:t>
            </a:fld>
            <a:endParaRPr lang="he-IL"/>
          </a:p>
        </p:txBody>
      </p:sp>
      <p:pic>
        <p:nvPicPr>
          <p:cNvPr id="7" name="Picture 6" descr="Comparison of traditional modeling approach with machine learning approach; In traditional modeling, domain knowledge is explicitly encoded, in program code, by a software developer, thus enabling the program to predict a result. For machine learning approaches the program code implements an abstract model. Its parameters are optimized based on sample data during the learning step. During prediction the model parameters are used to infer results on previously unseen data.">
            <a:extLst>
              <a:ext uri="{FF2B5EF4-FFF2-40B4-BE49-F238E27FC236}">
                <a16:creationId xmlns:a16="http://schemas.microsoft.com/office/drawing/2014/main" id="{F9A87026-0A30-4BAC-8A7C-BF384E7C2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18" y="237844"/>
            <a:ext cx="8003232" cy="64836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Eight ways machine learning is assisting medicine | Nature Medicine">
            <a:extLst>
              <a:ext uri="{FF2B5EF4-FFF2-40B4-BE49-F238E27FC236}">
                <a16:creationId xmlns:a16="http://schemas.microsoft.com/office/drawing/2014/main" id="{D4CC695C-B008-4A87-80D6-31B78E3CC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214562"/>
            <a:ext cx="321871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883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What is the difference between algorithm and model?</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1239500" cy="4351338"/>
          </a:xfrm>
        </p:spPr>
        <p:txBody>
          <a:bodyPr>
            <a:normAutofit fontScale="92500" lnSpcReduction="10000"/>
          </a:bodyPr>
          <a:lstStyle/>
          <a:p>
            <a:r>
              <a:rPr lang="en-US" dirty="0"/>
              <a:t>A </a:t>
            </a:r>
            <a:r>
              <a:rPr lang="en-US" i="1" dirty="0"/>
              <a:t>model </a:t>
            </a:r>
            <a:r>
              <a:rPr lang="en-US" dirty="0"/>
              <a:t>is a mathematical expression that transforms inputs into outputs. </a:t>
            </a:r>
          </a:p>
          <a:p>
            <a:r>
              <a:rPr lang="en-US" dirty="0"/>
              <a:t>The model by itself cannot be used to calculate a result. </a:t>
            </a:r>
          </a:p>
          <a:p>
            <a:r>
              <a:rPr lang="en-US" dirty="0"/>
              <a:t>To do so requires fixing the model’s </a:t>
            </a:r>
            <a:r>
              <a:rPr lang="en-US" i="1" dirty="0"/>
              <a:t>parameter </a:t>
            </a:r>
            <a:r>
              <a:rPr lang="en-US" dirty="0"/>
              <a:t>values. </a:t>
            </a:r>
          </a:p>
          <a:p>
            <a:r>
              <a:rPr lang="en-US" dirty="0"/>
              <a:t>In traditional approaches, the parameter values are fixed based on statistical calculations. </a:t>
            </a:r>
          </a:p>
          <a:p>
            <a:r>
              <a:rPr lang="en-US" dirty="0"/>
              <a:t>In machine learning, the parameter values are fixed in the process of training the model. </a:t>
            </a:r>
          </a:p>
          <a:p>
            <a:r>
              <a:rPr lang="en-US" dirty="0"/>
              <a:t>Without its parameter values specified, a model is a structure, a shell, a high-level directive for transforming inputs into outputs. </a:t>
            </a:r>
          </a:p>
          <a:p>
            <a:r>
              <a:rPr lang="en-US" dirty="0"/>
              <a:t>With the parameter values specified, the model can be used to generate specific predictions.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65</a:t>
            </a:fld>
            <a:endParaRPr lang="he-IL"/>
          </a:p>
        </p:txBody>
      </p:sp>
    </p:spTree>
    <p:extLst>
      <p:ext uri="{BB962C8B-B14F-4D97-AF65-F5344CB8AC3E}">
        <p14:creationId xmlns:p14="http://schemas.microsoft.com/office/powerpoint/2010/main" val="2548450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What is the difference between algorithm and model?</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886700" cy="4351338"/>
          </a:xfrm>
        </p:spPr>
        <p:txBody>
          <a:bodyPr>
            <a:normAutofit fontScale="92500" lnSpcReduction="10000"/>
          </a:bodyPr>
          <a:lstStyle/>
          <a:p>
            <a:r>
              <a:rPr lang="en-US" dirty="0"/>
              <a:t>An </a:t>
            </a:r>
            <a:r>
              <a:rPr lang="en-US" i="1" dirty="0"/>
              <a:t>algorithm </a:t>
            </a:r>
            <a:r>
              <a:rPr lang="en-US" dirty="0"/>
              <a:t>is a recipe — a clearly defined step by step by step process — for turning a set of inputs into an output.</a:t>
            </a:r>
          </a:p>
          <a:p>
            <a:r>
              <a:rPr lang="en-US" dirty="0"/>
              <a:t>A </a:t>
            </a:r>
            <a:r>
              <a:rPr lang="en-US" i="1" dirty="0"/>
              <a:t>prediction algorithm </a:t>
            </a:r>
            <a:r>
              <a:rPr lang="en-US" dirty="0"/>
              <a:t>is the specific mathematical expression that results once the parameter values of the model are fixed. </a:t>
            </a:r>
          </a:p>
          <a:p>
            <a:r>
              <a:rPr lang="en-US" dirty="0"/>
              <a:t>In machine learning these parameter values are fixed during the iterative training process which itself proceeds by using an algorithm. </a:t>
            </a:r>
          </a:p>
          <a:p>
            <a:r>
              <a:rPr lang="en-US" dirty="0"/>
              <a:t>The most common of these training algorithms is called </a:t>
            </a:r>
            <a:r>
              <a:rPr lang="en-US" i="1" dirty="0"/>
              <a:t>gradient descent.</a:t>
            </a:r>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66</a:t>
            </a:fld>
            <a:endParaRPr lang="he-IL"/>
          </a:p>
        </p:txBody>
      </p:sp>
      <p:pic>
        <p:nvPicPr>
          <p:cNvPr id="5122" name="Picture 2" descr="Gradient Descent — ML Glossary documentation">
            <a:extLst>
              <a:ext uri="{FF2B5EF4-FFF2-40B4-BE49-F238E27FC236}">
                <a16:creationId xmlns:a16="http://schemas.microsoft.com/office/drawing/2014/main" id="{9E781332-E4AB-4627-89F1-023BD9170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0163" y="1690688"/>
            <a:ext cx="2809875"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169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Intuitive demonstration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0848975" cy="4351338"/>
          </a:xfrm>
        </p:spPr>
        <p:txBody>
          <a:bodyPr>
            <a:normAutofit fontScale="92500" lnSpcReduction="10000"/>
          </a:bodyPr>
          <a:lstStyle/>
          <a:p>
            <a:r>
              <a:rPr lang="en-US" dirty="0"/>
              <a:t>Let's imagine that we want to make a pizza. </a:t>
            </a:r>
          </a:p>
          <a:p>
            <a:r>
              <a:rPr lang="en-US" dirty="0"/>
              <a:t>We have </a:t>
            </a:r>
          </a:p>
          <a:p>
            <a:pPr lvl="1"/>
            <a:r>
              <a:rPr lang="en-US" dirty="0"/>
              <a:t>the ingredients and </a:t>
            </a:r>
          </a:p>
          <a:p>
            <a:pPr lvl="1"/>
            <a:r>
              <a:rPr lang="en-US" dirty="0"/>
              <a:t>the recipe</a:t>
            </a:r>
          </a:p>
          <a:p>
            <a:r>
              <a:rPr lang="en-US" dirty="0"/>
              <a:t>They both will be our inputs. </a:t>
            </a:r>
          </a:p>
          <a:p>
            <a:r>
              <a:rPr lang="en-US" dirty="0"/>
              <a:t>We follow the recipe and by following the correct sequence of steps, we end up with a ready-to-eat pizza. </a:t>
            </a:r>
          </a:p>
          <a:p>
            <a:r>
              <a:rPr lang="en-US" i="1" dirty="0"/>
              <a:t>This is traditional programming.</a:t>
            </a:r>
            <a:r>
              <a:rPr lang="en-US" dirty="0"/>
              <a:t> </a:t>
            </a:r>
          </a:p>
          <a:p>
            <a:r>
              <a:rPr lang="en-US" dirty="0"/>
              <a:t>To get the right result we need the recipe. </a:t>
            </a:r>
          </a:p>
          <a:p>
            <a:r>
              <a:rPr lang="en-US" dirty="0"/>
              <a:t>We can write it ourselves or ask mom to write it for us.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67</a:t>
            </a:fld>
            <a:endParaRPr lang="he-IL"/>
          </a:p>
        </p:txBody>
      </p:sp>
      <p:pic>
        <p:nvPicPr>
          <p:cNvPr id="13314" name="Picture 2" descr="Cheese Pizza – BarPizzaQue">
            <a:extLst>
              <a:ext uri="{FF2B5EF4-FFF2-40B4-BE49-F238E27FC236}">
                <a16:creationId xmlns:a16="http://schemas.microsoft.com/office/drawing/2014/main" id="{A984C1F1-2FBA-406D-86C8-BCA78A802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675" y="581024"/>
            <a:ext cx="40005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944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Intuitive demonstration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5419725" cy="4351338"/>
          </a:xfrm>
        </p:spPr>
        <p:txBody>
          <a:bodyPr>
            <a:normAutofit/>
          </a:bodyPr>
          <a:lstStyle/>
          <a:p>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68</a:t>
            </a:fld>
            <a:endParaRPr lang="he-IL"/>
          </a:p>
        </p:txBody>
      </p:sp>
      <p:pic>
        <p:nvPicPr>
          <p:cNvPr id="7" name="Picture 6">
            <a:extLst>
              <a:ext uri="{FF2B5EF4-FFF2-40B4-BE49-F238E27FC236}">
                <a16:creationId xmlns:a16="http://schemas.microsoft.com/office/drawing/2014/main" id="{7DA5682F-D84A-4D71-ABF4-67638916B899}"/>
              </a:ext>
            </a:extLst>
          </p:cNvPr>
          <p:cNvPicPr>
            <a:picLocks noChangeAspect="1"/>
          </p:cNvPicPr>
          <p:nvPr/>
        </p:nvPicPr>
        <p:blipFill>
          <a:blip r:embed="rId3"/>
          <a:stretch>
            <a:fillRect/>
          </a:stretch>
        </p:blipFill>
        <p:spPr>
          <a:xfrm>
            <a:off x="1592321" y="1947152"/>
            <a:ext cx="8342254" cy="2963695"/>
          </a:xfrm>
          <a:prstGeom prst="rect">
            <a:avLst/>
          </a:prstGeom>
        </p:spPr>
      </p:pic>
    </p:spTree>
    <p:extLst>
      <p:ext uri="{BB962C8B-B14F-4D97-AF65-F5344CB8AC3E}">
        <p14:creationId xmlns:p14="http://schemas.microsoft.com/office/powerpoint/2010/main" val="2404094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Intuitive demonstration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0848975" cy="4351338"/>
          </a:xfrm>
        </p:spPr>
        <p:txBody>
          <a:bodyPr>
            <a:normAutofit fontScale="92500" lnSpcReduction="20000"/>
          </a:bodyPr>
          <a:lstStyle/>
          <a:p>
            <a:r>
              <a:rPr lang="en-US" dirty="0"/>
              <a:t>With machine learning, it's a little bit different </a:t>
            </a:r>
          </a:p>
          <a:p>
            <a:r>
              <a:rPr lang="en-US" dirty="0"/>
              <a:t>we don't know the recipe, we don't want to write or don't know it, but we want the pizza nonetheless. </a:t>
            </a:r>
          </a:p>
          <a:p>
            <a:r>
              <a:rPr lang="en-US" dirty="0"/>
              <a:t>We have a bunch of ingredients and some idea of pizza. </a:t>
            </a:r>
          </a:p>
          <a:p>
            <a:r>
              <a:rPr lang="en-US" dirty="0"/>
              <a:t>We have no idea how to make it, but we can invite our friends over and see from their feedback that what we've made is close to the kind of pizza we want, and maybe even delicious pizza!</a:t>
            </a:r>
          </a:p>
          <a:p>
            <a:r>
              <a:rPr lang="en-US" dirty="0"/>
              <a:t>As we continue to analyze pizza "metrics" over a period of time to determine what factors influenced the look, taste, and quality of the end result. </a:t>
            </a:r>
          </a:p>
          <a:p>
            <a:r>
              <a:rPr lang="en-US" dirty="0"/>
              <a:t>At some point, we eventually come to what our friends mean by real pizza. We write down the sequence of steps into the recipe. </a:t>
            </a:r>
          </a:p>
          <a:p>
            <a:r>
              <a:rPr lang="en-US" dirty="0"/>
              <a:t>Our algorithm is ready!</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69</a:t>
            </a:fld>
            <a:endParaRPr lang="he-IL"/>
          </a:p>
        </p:txBody>
      </p:sp>
    </p:spTree>
    <p:extLst>
      <p:ext uri="{BB962C8B-B14F-4D97-AF65-F5344CB8AC3E}">
        <p14:creationId xmlns:p14="http://schemas.microsoft.com/office/powerpoint/2010/main" val="3989153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The AI Revolution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lstStyle/>
          <a:p>
            <a:r>
              <a:rPr lang="en-US" dirty="0"/>
              <a:t>Data serves as the fuel that powers AI </a:t>
            </a:r>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a:t>
            </a:fld>
            <a:endParaRPr lang="he-IL"/>
          </a:p>
        </p:txBody>
      </p:sp>
      <p:pic>
        <p:nvPicPr>
          <p:cNvPr id="8" name="Picture 2" descr="Image">
            <a:extLst>
              <a:ext uri="{FF2B5EF4-FFF2-40B4-BE49-F238E27FC236}">
                <a16:creationId xmlns:a16="http://schemas.microsoft.com/office/drawing/2014/main" id="{2A7EDAB4-5631-49EC-9C4F-07235F5E7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45" y="2356458"/>
            <a:ext cx="9608127" cy="436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4494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Intuitive demonstration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5419725" cy="4351338"/>
          </a:xfrm>
        </p:spPr>
        <p:txBody>
          <a:bodyPr>
            <a:normAutofit/>
          </a:bodyPr>
          <a:lstStyle/>
          <a:p>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70</a:t>
            </a:fld>
            <a:endParaRPr lang="he-IL"/>
          </a:p>
        </p:txBody>
      </p:sp>
      <p:pic>
        <p:nvPicPr>
          <p:cNvPr id="4" name="Picture 3">
            <a:extLst>
              <a:ext uri="{FF2B5EF4-FFF2-40B4-BE49-F238E27FC236}">
                <a16:creationId xmlns:a16="http://schemas.microsoft.com/office/drawing/2014/main" id="{0E65A0C5-852B-4C4B-9EAA-773A4BE5EBE8}"/>
              </a:ext>
            </a:extLst>
          </p:cNvPr>
          <p:cNvPicPr>
            <a:picLocks noChangeAspect="1"/>
          </p:cNvPicPr>
          <p:nvPr/>
        </p:nvPicPr>
        <p:blipFill>
          <a:blip r:embed="rId3"/>
          <a:stretch>
            <a:fillRect/>
          </a:stretch>
        </p:blipFill>
        <p:spPr>
          <a:xfrm>
            <a:off x="1319212" y="1947862"/>
            <a:ext cx="9161542" cy="3662363"/>
          </a:xfrm>
          <a:prstGeom prst="rect">
            <a:avLst/>
          </a:prstGeom>
        </p:spPr>
      </p:pic>
    </p:spTree>
    <p:extLst>
      <p:ext uri="{BB962C8B-B14F-4D97-AF65-F5344CB8AC3E}">
        <p14:creationId xmlns:p14="http://schemas.microsoft.com/office/powerpoint/2010/main" val="1172937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686550" cy="4351338"/>
          </a:xfrm>
        </p:spPr>
        <p:txBody>
          <a:bodyPr>
            <a:normAutofit/>
          </a:bodyPr>
          <a:lstStyle/>
          <a:p>
            <a:endParaRPr lang="en-US" sz="1500"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71</a:t>
            </a:fld>
            <a:endParaRPr lang="he-IL"/>
          </a:p>
        </p:txBody>
      </p:sp>
      <p:pic>
        <p:nvPicPr>
          <p:cNvPr id="14338" name="Picture 2" descr="Data Mining: Definitions, 5 Free Tools, and Techniques">
            <a:extLst>
              <a:ext uri="{FF2B5EF4-FFF2-40B4-BE49-F238E27FC236}">
                <a16:creationId xmlns:a16="http://schemas.microsoft.com/office/drawing/2014/main" id="{29ECDEA8-27FB-4F1C-BCA7-E2F6CBC43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473" y="2724149"/>
            <a:ext cx="4403899" cy="2601913"/>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Data Mining Tools. Huge amount of data generated every… | by Deval Shah |  Medium">
            <a:extLst>
              <a:ext uri="{FF2B5EF4-FFF2-40B4-BE49-F238E27FC236}">
                <a16:creationId xmlns:a16="http://schemas.microsoft.com/office/drawing/2014/main" id="{5CCD9D54-0253-4B09-A504-BBB16184B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 y="727869"/>
            <a:ext cx="12192000" cy="511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826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Data Mining</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686550" cy="4351338"/>
          </a:xfrm>
        </p:spPr>
        <p:txBody>
          <a:bodyPr>
            <a:normAutofit fontScale="92500" lnSpcReduction="10000"/>
          </a:bodyPr>
          <a:lstStyle/>
          <a:p>
            <a:pPr>
              <a:lnSpc>
                <a:spcPct val="70000"/>
              </a:lnSpc>
            </a:pPr>
            <a:r>
              <a:rPr lang="en-US" sz="2600" dirty="0"/>
              <a:t>In data mining, the data is stored electronically and the search is automated—or at least augmented—by computer. </a:t>
            </a:r>
          </a:p>
          <a:p>
            <a:pPr>
              <a:lnSpc>
                <a:spcPct val="70000"/>
              </a:lnSpc>
            </a:pPr>
            <a:r>
              <a:rPr lang="en-US" sz="2600" dirty="0"/>
              <a:t>Even this is not particularly new. </a:t>
            </a:r>
          </a:p>
          <a:p>
            <a:pPr>
              <a:lnSpc>
                <a:spcPct val="70000"/>
              </a:lnSpc>
            </a:pPr>
            <a:r>
              <a:rPr lang="en-US" sz="2600" dirty="0"/>
              <a:t>Economists, statisticians, forecasters, and communication engineers have long worked with the idea that patterns in data can be sought automatically, identified, validated, and used for prediction. </a:t>
            </a:r>
          </a:p>
          <a:p>
            <a:pPr>
              <a:lnSpc>
                <a:spcPct val="70000"/>
              </a:lnSpc>
            </a:pPr>
            <a:r>
              <a:rPr lang="en-US" sz="2600" dirty="0"/>
              <a:t>What is new is the staggering increase in opportunities for finding patterns in data. </a:t>
            </a:r>
          </a:p>
          <a:p>
            <a:pPr>
              <a:lnSpc>
                <a:spcPct val="70000"/>
              </a:lnSpc>
            </a:pPr>
            <a:r>
              <a:rPr lang="en-US" sz="2600" dirty="0"/>
              <a:t>The unbridled growth of databases in recent years, databases for such everyday activities as customer choices, brings data mining to the forefront of new business technologies. </a:t>
            </a:r>
          </a:p>
          <a:p>
            <a:endParaRPr lang="en-US" sz="1500"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72</a:t>
            </a:fld>
            <a:endParaRPr lang="he-IL"/>
          </a:p>
        </p:txBody>
      </p:sp>
      <p:pic>
        <p:nvPicPr>
          <p:cNvPr id="14338" name="Picture 2" descr="Data Mining: Definitions, 5 Free Tools, and Techniques">
            <a:extLst>
              <a:ext uri="{FF2B5EF4-FFF2-40B4-BE49-F238E27FC236}">
                <a16:creationId xmlns:a16="http://schemas.microsoft.com/office/drawing/2014/main" id="{29ECDEA8-27FB-4F1C-BCA7-E2F6CBC43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473" y="2724149"/>
            <a:ext cx="4403899" cy="260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746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Data Mining</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5257800" cy="4351338"/>
          </a:xfrm>
        </p:spPr>
        <p:txBody>
          <a:bodyPr>
            <a:normAutofit fontScale="85000" lnSpcReduction="20000"/>
          </a:bodyPr>
          <a:lstStyle/>
          <a:p>
            <a:r>
              <a:rPr lang="en-US" dirty="0"/>
              <a:t>As the flood of data swells and machines that can undertake the searching become commonplace, the opportunities for data mining increase. </a:t>
            </a:r>
          </a:p>
          <a:p>
            <a:r>
              <a:rPr lang="en-US" dirty="0"/>
              <a:t>As the world grows in complexity, overwhelming us with the data it generates, data mining becomes our only hope for elucidating hidden patterns. </a:t>
            </a:r>
          </a:p>
          <a:p>
            <a:r>
              <a:rPr lang="en-US" dirty="0"/>
              <a:t>Intelligently analyzed data is a valuable resource. </a:t>
            </a:r>
          </a:p>
          <a:p>
            <a:r>
              <a:rPr lang="en-US" dirty="0"/>
              <a:t>It can lead to new insights, and, in commercial settings, to competitive advantages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73</a:t>
            </a:fld>
            <a:endParaRPr lang="he-IL"/>
          </a:p>
        </p:txBody>
      </p:sp>
      <p:pic>
        <p:nvPicPr>
          <p:cNvPr id="16386" name="Picture 2" descr="How AI can uncover new insights and drive SEO performance">
            <a:extLst>
              <a:ext uri="{FF2B5EF4-FFF2-40B4-BE49-F238E27FC236}">
                <a16:creationId xmlns:a16="http://schemas.microsoft.com/office/drawing/2014/main" id="{7967281B-6B07-40D8-B70D-7F7EAB7EA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0" y="2181224"/>
            <a:ext cx="5540375" cy="3116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6165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Data Mining</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1144249" cy="4351338"/>
          </a:xfrm>
        </p:spPr>
        <p:txBody>
          <a:bodyPr>
            <a:normAutofit/>
          </a:bodyPr>
          <a:lstStyle/>
          <a:p>
            <a:r>
              <a:rPr lang="en-US" dirty="0"/>
              <a:t>Data mining is about solving problems by analyzing data already present in databases.</a:t>
            </a:r>
            <a:endParaRPr lang="he-IL" dirty="0"/>
          </a:p>
          <a:p>
            <a:r>
              <a:rPr lang="en-US" dirty="0"/>
              <a:t>Discover new knowledge from large databases </a:t>
            </a:r>
          </a:p>
          <a:p>
            <a:pPr marL="0" indent="0">
              <a:buNone/>
            </a:pPr>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74</a:t>
            </a:fld>
            <a:endParaRPr lang="he-IL"/>
          </a:p>
        </p:txBody>
      </p:sp>
      <p:pic>
        <p:nvPicPr>
          <p:cNvPr id="7" name="Picture 2" descr="10 Companies Using Machine Learning in Cool Ways | WordStream">
            <a:extLst>
              <a:ext uri="{FF2B5EF4-FFF2-40B4-BE49-F238E27FC236}">
                <a16:creationId xmlns:a16="http://schemas.microsoft.com/office/drawing/2014/main" id="{D2F1FA86-291D-4DFA-82A9-CB8F35037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043" y="3128957"/>
            <a:ext cx="4261113" cy="3048006"/>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Amir Zakaria Consulting Group | Data Mining, data modeling, interesting  trends, Internet of Things, controlled remotely, intelligent tools">
            <a:extLst>
              <a:ext uri="{FF2B5EF4-FFF2-40B4-BE49-F238E27FC236}">
                <a16:creationId xmlns:a16="http://schemas.microsoft.com/office/drawing/2014/main" id="{52961DD2-6D49-4A8E-99F5-08CAA2C60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975" y="3467095"/>
            <a:ext cx="5057431" cy="2844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301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Data Mining</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181850" cy="4351338"/>
          </a:xfrm>
        </p:spPr>
        <p:txBody>
          <a:bodyPr>
            <a:normAutofit fontScale="85000" lnSpcReduction="20000"/>
          </a:bodyPr>
          <a:lstStyle/>
          <a:p>
            <a:r>
              <a:rPr lang="en-US" dirty="0"/>
              <a:t>Let’s focus on the problem of fickle customer loyalty in a highly competitive marketplace. </a:t>
            </a:r>
          </a:p>
          <a:p>
            <a:r>
              <a:rPr lang="en-US" dirty="0"/>
              <a:t>A database of customer choices, along with customer profiles, holds the key to this problem. </a:t>
            </a:r>
          </a:p>
          <a:p>
            <a:r>
              <a:rPr lang="en-US" dirty="0"/>
              <a:t>Patterns of behavior of former customers can be analyzed to identify distinguishing characteristics of those likely to switch products and those likely to remain loyal. </a:t>
            </a:r>
          </a:p>
          <a:p>
            <a:r>
              <a:rPr lang="en-US" dirty="0"/>
              <a:t>Once such characteristics are found, they can be put to work to identify present customers who are likely to jump ship. </a:t>
            </a:r>
          </a:p>
          <a:p>
            <a:r>
              <a:rPr lang="en-US" dirty="0"/>
              <a:t>This group can be targeted for special treatment, treatment too costly to apply to the customer base as a whole. </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75</a:t>
            </a:fld>
            <a:endParaRPr lang="he-IL"/>
          </a:p>
        </p:txBody>
      </p:sp>
      <p:pic>
        <p:nvPicPr>
          <p:cNvPr id="19458" name="Picture 2" descr="Top 6 Ways to Maintain Customer Loyalty - Accounting Seed">
            <a:extLst>
              <a:ext uri="{FF2B5EF4-FFF2-40B4-BE49-F238E27FC236}">
                <a16:creationId xmlns:a16="http://schemas.microsoft.com/office/drawing/2014/main" id="{0023BA10-FA66-460D-890F-ED0B6CCE7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193" y="1952625"/>
            <a:ext cx="3613622"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26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Top 5 Online Courses for Learning Data Science">
            <a:extLst>
              <a:ext uri="{FF2B5EF4-FFF2-40B4-BE49-F238E27FC236}">
                <a16:creationId xmlns:a16="http://schemas.microsoft.com/office/drawing/2014/main" id="{67FA1FDB-43A3-4E3F-A545-D0550515D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181850" cy="4351338"/>
          </a:xfrm>
        </p:spPr>
        <p:txBody>
          <a:bodyPr>
            <a:normAutofit/>
          </a:bodyPr>
          <a:lstStyle/>
          <a:p>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76</a:t>
            </a:fld>
            <a:endParaRPr lang="he-IL"/>
          </a:p>
        </p:txBody>
      </p:sp>
    </p:spTree>
    <p:extLst>
      <p:ext uri="{BB962C8B-B14F-4D97-AF65-F5344CB8AC3E}">
        <p14:creationId xmlns:p14="http://schemas.microsoft.com/office/powerpoint/2010/main" val="1600178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Data Science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181850" cy="4351338"/>
          </a:xfrm>
        </p:spPr>
        <p:txBody>
          <a:bodyPr>
            <a:normAutofit/>
          </a:bodyPr>
          <a:lstStyle/>
          <a:p>
            <a:r>
              <a:rPr lang="en-US" b="1" dirty="0"/>
              <a:t>Data science</a:t>
            </a:r>
            <a:r>
              <a:rPr lang="en-US" dirty="0"/>
              <a:t> is an interdisciplinary field that uses scientific methods, processes, algorithms and systems to extract knowledge and insights from structured and unstructured data, and apply knowledge and actionable insights from data across a broad range of application domains. </a:t>
            </a:r>
          </a:p>
          <a:p>
            <a:r>
              <a:rPr lang="en-US" dirty="0"/>
              <a:t>Data science is related to data mining, machine learning and big data.</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77</a:t>
            </a:fld>
            <a:endParaRPr lang="he-IL"/>
          </a:p>
        </p:txBody>
      </p:sp>
      <p:pic>
        <p:nvPicPr>
          <p:cNvPr id="23554" name="Picture 2" descr="Definition | Data science | Futura Tech - World Today News">
            <a:extLst>
              <a:ext uri="{FF2B5EF4-FFF2-40B4-BE49-F238E27FC236}">
                <a16:creationId xmlns:a16="http://schemas.microsoft.com/office/drawing/2014/main" id="{9343679D-4D7C-463F-A9A8-D83CC820A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669" y="2403664"/>
            <a:ext cx="3894931" cy="2435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9175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What is big data and why is it important? | by Raghav Sharma | Medium">
            <a:extLst>
              <a:ext uri="{FF2B5EF4-FFF2-40B4-BE49-F238E27FC236}">
                <a16:creationId xmlns:a16="http://schemas.microsoft.com/office/drawing/2014/main" id="{7959C33B-ABA7-4E39-B2A0-132AE5F9B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 y="0"/>
            <a:ext cx="12125325"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181850" cy="4351338"/>
          </a:xfrm>
        </p:spPr>
        <p:txBody>
          <a:bodyPr>
            <a:normAutofit/>
          </a:bodyPr>
          <a:lstStyle/>
          <a:p>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78</a:t>
            </a:fld>
            <a:endParaRPr lang="he-IL"/>
          </a:p>
        </p:txBody>
      </p:sp>
    </p:spTree>
    <p:extLst>
      <p:ext uri="{BB962C8B-B14F-4D97-AF65-F5344CB8AC3E}">
        <p14:creationId xmlns:p14="http://schemas.microsoft.com/office/powerpoint/2010/main" val="35906433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Big Data</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11249024" cy="4351338"/>
          </a:xfrm>
        </p:spPr>
        <p:txBody>
          <a:bodyPr>
            <a:normAutofit fontScale="92500" lnSpcReduction="10000"/>
          </a:bodyPr>
          <a:lstStyle/>
          <a:p>
            <a:r>
              <a:rPr lang="en-US" dirty="0"/>
              <a:t>“Big data is high-</a:t>
            </a:r>
            <a:r>
              <a:rPr lang="en-US" b="1" dirty="0"/>
              <a:t>v</a:t>
            </a:r>
            <a:r>
              <a:rPr lang="en-US" dirty="0"/>
              <a:t>olume, high-</a:t>
            </a:r>
            <a:r>
              <a:rPr lang="en-US" b="1" dirty="0"/>
              <a:t>v</a:t>
            </a:r>
            <a:r>
              <a:rPr lang="en-US" dirty="0"/>
              <a:t>elocity and high-</a:t>
            </a:r>
            <a:r>
              <a:rPr lang="en-US" b="1" dirty="0"/>
              <a:t>v</a:t>
            </a:r>
            <a:r>
              <a:rPr lang="en-US" dirty="0"/>
              <a:t>ariety information assets that demand cost-effective, innovative forms of information processing for enhanced insight and decision making.” (Gartner IT Glossary)</a:t>
            </a:r>
          </a:p>
          <a:p>
            <a:r>
              <a:rPr lang="en-US" dirty="0"/>
              <a:t>"Big data is a term for datasets that are so large or complex that traditional data processing applications are inadequate to deal with them" (Wikipedia)</a:t>
            </a:r>
          </a:p>
          <a:p>
            <a:r>
              <a:rPr lang="en-US" dirty="0"/>
              <a:t>“Big data is a term that describes large volumes of high velocity, complex and variable data that require advanced techniques and technologies to enable the capture, storage, distribution, management, and analysis of the information.”  (Tech America Foundation's Federal Big Data Commission) </a:t>
            </a:r>
          </a:p>
          <a:p>
            <a:r>
              <a:rPr lang="en-US" dirty="0"/>
              <a:t>"Big data is like teenage sex: everyone talks about it, nobody really knows how to do it, everyone thinks everyone else is doing it, so everyone claims they are doing it..." (Dan </a:t>
            </a:r>
            <a:r>
              <a:rPr lang="en-US" dirty="0" err="1"/>
              <a:t>Ariely</a:t>
            </a:r>
            <a:r>
              <a:rPr lang="en-US" dirty="0"/>
              <a:t>)</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79</a:t>
            </a:fld>
            <a:endParaRPr lang="he-IL"/>
          </a:p>
        </p:txBody>
      </p:sp>
    </p:spTree>
    <p:extLst>
      <p:ext uri="{BB962C8B-B14F-4D97-AF65-F5344CB8AC3E}">
        <p14:creationId xmlns:p14="http://schemas.microsoft.com/office/powerpoint/2010/main" val="110771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Pillars of Science</a:t>
            </a:r>
            <a:endParaRPr lang="he-IL" b="1"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a:t>
            </a:fld>
            <a:endParaRPr lang="he-IL"/>
          </a:p>
        </p:txBody>
      </p:sp>
      <p:pic>
        <p:nvPicPr>
          <p:cNvPr id="11" name="Image" descr="Image">
            <a:extLst>
              <a:ext uri="{FF2B5EF4-FFF2-40B4-BE49-F238E27FC236}">
                <a16:creationId xmlns:a16="http://schemas.microsoft.com/office/drawing/2014/main" id="{C9E5D00D-E2C2-4F4E-B21C-34A6AEE2816C}"/>
              </a:ext>
            </a:extLst>
          </p:cNvPr>
          <p:cNvPicPr>
            <a:picLocks noChangeAspect="1"/>
          </p:cNvPicPr>
          <p:nvPr/>
        </p:nvPicPr>
        <p:blipFill>
          <a:blip r:embed="rId3"/>
          <a:stretch>
            <a:fillRect/>
          </a:stretch>
        </p:blipFill>
        <p:spPr>
          <a:xfrm>
            <a:off x="633445" y="2456246"/>
            <a:ext cx="1659159" cy="3358115"/>
          </a:xfrm>
          <a:prstGeom prst="rect">
            <a:avLst/>
          </a:prstGeom>
          <a:ln w="12700">
            <a:miter lim="400000"/>
          </a:ln>
        </p:spPr>
      </p:pic>
      <p:sp>
        <p:nvSpPr>
          <p:cNvPr id="12" name="Theory">
            <a:extLst>
              <a:ext uri="{FF2B5EF4-FFF2-40B4-BE49-F238E27FC236}">
                <a16:creationId xmlns:a16="http://schemas.microsoft.com/office/drawing/2014/main" id="{0C579E1B-61FA-464D-8A78-39E136BD868D}"/>
              </a:ext>
            </a:extLst>
          </p:cNvPr>
          <p:cNvSpPr txBox="1"/>
          <p:nvPr/>
        </p:nvSpPr>
        <p:spPr>
          <a:xfrm>
            <a:off x="789019" y="1543535"/>
            <a:ext cx="1356971" cy="64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a:lstStyle>
          <a:p>
            <a:r>
              <a:rPr dirty="0"/>
              <a:t>Theory</a:t>
            </a:r>
          </a:p>
        </p:txBody>
      </p:sp>
      <p:sp>
        <p:nvSpPr>
          <p:cNvPr id="13" name="Experimentation">
            <a:extLst>
              <a:ext uri="{FF2B5EF4-FFF2-40B4-BE49-F238E27FC236}">
                <a16:creationId xmlns:a16="http://schemas.microsoft.com/office/drawing/2014/main" id="{B5B41187-0381-4569-8BEF-63D816D21843}"/>
              </a:ext>
            </a:extLst>
          </p:cNvPr>
          <p:cNvSpPr txBox="1"/>
          <p:nvPr/>
        </p:nvSpPr>
        <p:spPr>
          <a:xfrm>
            <a:off x="2772982" y="1529247"/>
            <a:ext cx="3082901" cy="64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a:lstStyle>
          <a:p>
            <a:r>
              <a:rPr dirty="0"/>
              <a:t>Experimentation</a:t>
            </a:r>
          </a:p>
        </p:txBody>
      </p:sp>
      <p:sp>
        <p:nvSpPr>
          <p:cNvPr id="14" name="Computational…">
            <a:extLst>
              <a:ext uri="{FF2B5EF4-FFF2-40B4-BE49-F238E27FC236}">
                <a16:creationId xmlns:a16="http://schemas.microsoft.com/office/drawing/2014/main" id="{319443C1-DF36-4E1F-86DA-53AFA86A06F1}"/>
              </a:ext>
            </a:extLst>
          </p:cNvPr>
          <p:cNvSpPr txBox="1"/>
          <p:nvPr/>
        </p:nvSpPr>
        <p:spPr>
          <a:xfrm>
            <a:off x="5943903" y="1249848"/>
            <a:ext cx="2980488" cy="1206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a:lstStyle>
          <a:p>
            <a:pPr>
              <a:defRPr>
                <a:solidFill>
                  <a:schemeClr val="accent2">
                    <a:satOff val="6955"/>
                    <a:lumOff val="-10511"/>
                  </a:schemeClr>
                </a:solidFill>
              </a:defRPr>
            </a:pPr>
            <a:r>
              <a:rPr dirty="0"/>
              <a:t>Computational </a:t>
            </a:r>
          </a:p>
          <a:p>
            <a:pPr>
              <a:defRPr>
                <a:solidFill>
                  <a:schemeClr val="accent2">
                    <a:satOff val="6955"/>
                    <a:lumOff val="-10511"/>
                  </a:schemeClr>
                </a:solidFill>
              </a:defRPr>
            </a:pPr>
            <a:r>
              <a:rPr dirty="0"/>
              <a:t>Science</a:t>
            </a:r>
          </a:p>
        </p:txBody>
      </p:sp>
      <p:sp>
        <p:nvSpPr>
          <p:cNvPr id="15" name="Data-Intensive…">
            <a:extLst>
              <a:ext uri="{FF2B5EF4-FFF2-40B4-BE49-F238E27FC236}">
                <a16:creationId xmlns:a16="http://schemas.microsoft.com/office/drawing/2014/main" id="{0A4476BA-EB41-4F35-8F70-831BF14B2373}"/>
              </a:ext>
            </a:extLst>
          </p:cNvPr>
          <p:cNvSpPr txBox="1"/>
          <p:nvPr/>
        </p:nvSpPr>
        <p:spPr>
          <a:xfrm>
            <a:off x="9100431" y="1249848"/>
            <a:ext cx="2880361" cy="1206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a:lstStyle>
          <a:p>
            <a:pPr>
              <a:defRPr>
                <a:solidFill>
                  <a:schemeClr val="accent4">
                    <a:satOff val="-13763"/>
                    <a:lumOff val="11536"/>
                  </a:schemeClr>
                </a:solidFill>
              </a:defRPr>
            </a:pPr>
            <a:r>
              <a:rPr dirty="0"/>
              <a:t>Data-Intensive</a:t>
            </a:r>
          </a:p>
          <a:p>
            <a:pPr>
              <a:defRPr>
                <a:solidFill>
                  <a:schemeClr val="accent4">
                    <a:satOff val="-13763"/>
                    <a:lumOff val="11536"/>
                  </a:schemeClr>
                </a:solidFill>
              </a:defRPr>
            </a:pPr>
            <a:r>
              <a:rPr dirty="0"/>
              <a:t> Science</a:t>
            </a:r>
          </a:p>
        </p:txBody>
      </p:sp>
      <p:pic>
        <p:nvPicPr>
          <p:cNvPr id="16" name="Image" descr="Image">
            <a:extLst>
              <a:ext uri="{FF2B5EF4-FFF2-40B4-BE49-F238E27FC236}">
                <a16:creationId xmlns:a16="http://schemas.microsoft.com/office/drawing/2014/main" id="{F8ADD74B-2E00-4385-AF2B-DE409DDECAB7}"/>
              </a:ext>
            </a:extLst>
          </p:cNvPr>
          <p:cNvPicPr>
            <a:picLocks noChangeAspect="1"/>
          </p:cNvPicPr>
          <p:nvPr/>
        </p:nvPicPr>
        <p:blipFill>
          <a:blip r:embed="rId3"/>
          <a:stretch>
            <a:fillRect/>
          </a:stretch>
        </p:blipFill>
        <p:spPr>
          <a:xfrm>
            <a:off x="3448040" y="2456246"/>
            <a:ext cx="1659159" cy="3358115"/>
          </a:xfrm>
          <a:prstGeom prst="rect">
            <a:avLst/>
          </a:prstGeom>
          <a:ln w="12700">
            <a:miter lim="400000"/>
          </a:ln>
        </p:spPr>
      </p:pic>
      <p:pic>
        <p:nvPicPr>
          <p:cNvPr id="17" name="Image" descr="Image">
            <a:extLst>
              <a:ext uri="{FF2B5EF4-FFF2-40B4-BE49-F238E27FC236}">
                <a16:creationId xmlns:a16="http://schemas.microsoft.com/office/drawing/2014/main" id="{099AD74B-3E80-458A-B4BC-137D864B4FCB}"/>
              </a:ext>
            </a:extLst>
          </p:cNvPr>
          <p:cNvPicPr>
            <a:picLocks noChangeAspect="1"/>
          </p:cNvPicPr>
          <p:nvPr/>
        </p:nvPicPr>
        <p:blipFill>
          <a:blip r:embed="rId3"/>
          <a:stretch>
            <a:fillRect/>
          </a:stretch>
        </p:blipFill>
        <p:spPr>
          <a:xfrm>
            <a:off x="6604568" y="2456246"/>
            <a:ext cx="1659159" cy="3358115"/>
          </a:xfrm>
          <a:prstGeom prst="rect">
            <a:avLst/>
          </a:prstGeom>
          <a:ln w="12700">
            <a:miter lim="400000"/>
          </a:ln>
        </p:spPr>
      </p:pic>
      <p:pic>
        <p:nvPicPr>
          <p:cNvPr id="18" name="Image" descr="Image">
            <a:extLst>
              <a:ext uri="{FF2B5EF4-FFF2-40B4-BE49-F238E27FC236}">
                <a16:creationId xmlns:a16="http://schemas.microsoft.com/office/drawing/2014/main" id="{DE6FF2EF-1DCF-4C4F-BEA0-22B9E8B2BEDC}"/>
              </a:ext>
            </a:extLst>
          </p:cNvPr>
          <p:cNvPicPr>
            <a:picLocks noChangeAspect="1"/>
          </p:cNvPicPr>
          <p:nvPr/>
        </p:nvPicPr>
        <p:blipFill>
          <a:blip r:embed="rId3"/>
          <a:stretch>
            <a:fillRect/>
          </a:stretch>
        </p:blipFill>
        <p:spPr>
          <a:xfrm>
            <a:off x="9719652" y="2456247"/>
            <a:ext cx="1659159" cy="3358115"/>
          </a:xfrm>
          <a:prstGeom prst="rect">
            <a:avLst/>
          </a:prstGeom>
          <a:ln w="12700">
            <a:miter lim="400000"/>
          </a:ln>
        </p:spPr>
      </p:pic>
      <p:sp>
        <p:nvSpPr>
          <p:cNvPr id="4" name="TextBox 3">
            <a:extLst>
              <a:ext uri="{FF2B5EF4-FFF2-40B4-BE49-F238E27FC236}">
                <a16:creationId xmlns:a16="http://schemas.microsoft.com/office/drawing/2014/main" id="{AB1B5BE9-1E9F-491E-A8C9-CF3FAFACF304}"/>
              </a:ext>
            </a:extLst>
          </p:cNvPr>
          <p:cNvSpPr txBox="1"/>
          <p:nvPr/>
        </p:nvSpPr>
        <p:spPr>
          <a:xfrm>
            <a:off x="428625" y="6167477"/>
            <a:ext cx="10687050" cy="369332"/>
          </a:xfrm>
          <a:prstGeom prst="rect">
            <a:avLst/>
          </a:prstGeom>
          <a:noFill/>
        </p:spPr>
        <p:txBody>
          <a:bodyPr wrap="square" rtlCol="1">
            <a:spAutoFit/>
          </a:bodyPr>
          <a:lstStyle/>
          <a:p>
            <a:r>
              <a:rPr lang="en-US" dirty="0"/>
              <a:t>https://cacm.acm.org/magazines/2010/9/98038-science-has-only-two-legs/fulltext</a:t>
            </a:r>
            <a:endParaRPr lang="he-IL" dirty="0"/>
          </a:p>
        </p:txBody>
      </p:sp>
    </p:spTree>
    <p:extLst>
      <p:ext uri="{BB962C8B-B14F-4D97-AF65-F5344CB8AC3E}">
        <p14:creationId xmlns:p14="http://schemas.microsoft.com/office/powerpoint/2010/main" val="1808333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Big Data</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181850" cy="4351338"/>
          </a:xfrm>
        </p:spPr>
        <p:txBody>
          <a:bodyPr>
            <a:normAutofit/>
          </a:bodyPr>
          <a:lstStyle/>
          <a:p>
            <a:pPr marL="234597" indent="-234597">
              <a:buClr>
                <a:srgbClr val="777775"/>
              </a:buClr>
              <a:buSzPct val="115000"/>
              <a:defRPr sz="1900">
                <a:latin typeface="Helvetica Neue"/>
                <a:ea typeface="Helvetica Neue"/>
                <a:cs typeface="Helvetica Neue"/>
                <a:sym typeface="Helvetica Neue"/>
              </a:defRPr>
            </a:pPr>
            <a:r>
              <a:rPr lang="en-US" dirty="0"/>
              <a:t>Big data was originally associated with three key concepts: </a:t>
            </a:r>
          </a:p>
          <a:p>
            <a:pPr marL="691797" lvl="1" indent="-234597">
              <a:buClr>
                <a:srgbClr val="777775"/>
              </a:buClr>
              <a:buSzPct val="115000"/>
              <a:defRPr sz="1900">
                <a:latin typeface="Helvetica Neue"/>
                <a:ea typeface="Helvetica Neue"/>
                <a:cs typeface="Helvetica Neue"/>
                <a:sym typeface="Helvetica Neue"/>
              </a:defRPr>
            </a:pPr>
            <a:r>
              <a:rPr lang="en-US" b="1" dirty="0"/>
              <a:t>volume</a:t>
            </a:r>
            <a:r>
              <a:rPr lang="en-US" dirty="0"/>
              <a:t>, </a:t>
            </a:r>
          </a:p>
          <a:p>
            <a:pPr marL="691797" lvl="1" indent="-234597">
              <a:buClr>
                <a:srgbClr val="777775"/>
              </a:buClr>
              <a:buSzPct val="115000"/>
              <a:defRPr sz="1900">
                <a:latin typeface="Helvetica Neue"/>
                <a:ea typeface="Helvetica Neue"/>
                <a:cs typeface="Helvetica Neue"/>
                <a:sym typeface="Helvetica Neue"/>
              </a:defRPr>
            </a:pPr>
            <a:r>
              <a:rPr lang="en-US" b="1" dirty="0"/>
              <a:t>variety</a:t>
            </a:r>
            <a:r>
              <a:rPr lang="en-US" dirty="0"/>
              <a:t>, and </a:t>
            </a:r>
          </a:p>
          <a:p>
            <a:pPr marL="691797" lvl="1" indent="-234597">
              <a:buClr>
                <a:srgbClr val="777775"/>
              </a:buClr>
              <a:buSzPct val="115000"/>
              <a:defRPr sz="1900">
                <a:latin typeface="Helvetica Neue"/>
                <a:ea typeface="Helvetica Neue"/>
                <a:cs typeface="Helvetica Neue"/>
                <a:sym typeface="Helvetica Neue"/>
              </a:defRPr>
            </a:pPr>
            <a:r>
              <a:rPr lang="en-US" b="1" dirty="0"/>
              <a:t>velocity</a:t>
            </a:r>
            <a:r>
              <a:rPr lang="en-US" dirty="0"/>
              <a:t>. </a:t>
            </a:r>
          </a:p>
          <a:p>
            <a:pPr marL="234597" indent="-234597">
              <a:buClr>
                <a:srgbClr val="777775"/>
              </a:buClr>
              <a:buSzPct val="115000"/>
              <a:defRPr sz="1900">
                <a:latin typeface="Helvetica Neue"/>
                <a:ea typeface="Helvetica Neue"/>
                <a:cs typeface="Helvetica Neue"/>
                <a:sym typeface="Helvetica Neue"/>
              </a:defRPr>
            </a:pPr>
            <a:r>
              <a:rPr lang="en-US" dirty="0"/>
              <a:t>Other concepts later attributed with big data are </a:t>
            </a:r>
          </a:p>
          <a:p>
            <a:pPr marL="691797" lvl="1" indent="-234597">
              <a:buClr>
                <a:srgbClr val="777775"/>
              </a:buClr>
              <a:buSzPct val="115000"/>
              <a:defRPr sz="1900">
                <a:latin typeface="Helvetica Neue"/>
                <a:ea typeface="Helvetica Neue"/>
                <a:cs typeface="Helvetica Neue"/>
                <a:sym typeface="Helvetica Neue"/>
              </a:defRPr>
            </a:pPr>
            <a:r>
              <a:rPr lang="en-US" b="1" dirty="0"/>
              <a:t>veracity</a:t>
            </a:r>
            <a:r>
              <a:rPr lang="en-US" dirty="0"/>
              <a:t> (i.e., how much noise is in the data) and </a:t>
            </a:r>
          </a:p>
          <a:p>
            <a:pPr marL="691797" lvl="1" indent="-234597">
              <a:buClr>
                <a:srgbClr val="777775"/>
              </a:buClr>
              <a:buSzPct val="115000"/>
              <a:defRPr sz="1900">
                <a:latin typeface="Helvetica Neue"/>
                <a:ea typeface="Helvetica Neue"/>
                <a:cs typeface="Helvetica Neue"/>
                <a:sym typeface="Helvetica Neue"/>
              </a:defRPr>
            </a:pPr>
            <a:r>
              <a:rPr lang="en-US" b="1" dirty="0"/>
              <a:t>value</a:t>
            </a:r>
          </a:p>
          <a:p>
            <a:pPr marL="234597" indent="-234597">
              <a:buClr>
                <a:srgbClr val="777775"/>
              </a:buClr>
              <a:buSzPct val="115000"/>
              <a:defRPr sz="1900">
                <a:latin typeface="Helvetica Neue"/>
                <a:ea typeface="Helvetica Neue"/>
                <a:cs typeface="Helvetica Neue"/>
                <a:sym typeface="Helvetica Neue"/>
              </a:defRPr>
            </a:pPr>
            <a:r>
              <a:rPr lang="en-US" dirty="0"/>
              <a:t>“Big data is </a:t>
            </a:r>
            <a:r>
              <a:rPr lang="en-US" b="1" dirty="0"/>
              <a:t>high-volume, high-velocity and/or high-variety information</a:t>
            </a:r>
            <a:r>
              <a:rPr lang="en-US" dirty="0"/>
              <a:t> assets that demand cost-effective, innovative forms of information processing that enable enhanced insight, decision making, and process automation.” (Gartner)</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80</a:t>
            </a:fld>
            <a:endParaRPr lang="he-IL"/>
          </a:p>
        </p:txBody>
      </p:sp>
      <p:pic>
        <p:nvPicPr>
          <p:cNvPr id="19458" name="Picture 2" descr="Top 6 Ways to Maintain Customer Loyalty - Accounting Seed">
            <a:extLst>
              <a:ext uri="{FF2B5EF4-FFF2-40B4-BE49-F238E27FC236}">
                <a16:creationId xmlns:a16="http://schemas.microsoft.com/office/drawing/2014/main" id="{0023BA10-FA66-460D-890F-ED0B6CCE7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193" y="1952625"/>
            <a:ext cx="3613622"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5120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Big Data</a:t>
            </a:r>
            <a:endParaRPr lang="he-IL" b="1"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81</a:t>
            </a:fld>
            <a:endParaRPr lang="he-IL"/>
          </a:p>
        </p:txBody>
      </p:sp>
      <p:pic>
        <p:nvPicPr>
          <p:cNvPr id="5" name="Image" descr="Image">
            <a:extLst>
              <a:ext uri="{FF2B5EF4-FFF2-40B4-BE49-F238E27FC236}">
                <a16:creationId xmlns:a16="http://schemas.microsoft.com/office/drawing/2014/main" id="{863221AB-8A4E-4697-B1B5-88C5CFED26C9}"/>
              </a:ext>
            </a:extLst>
          </p:cNvPr>
          <p:cNvPicPr>
            <a:picLocks noGrp="1" noChangeAspect="1"/>
          </p:cNvPicPr>
          <p:nvPr>
            <p:ph idx="1"/>
          </p:nvPr>
        </p:nvPicPr>
        <p:blipFill>
          <a:blip r:embed="rId3"/>
          <a:stretch>
            <a:fillRect/>
          </a:stretch>
        </p:blipFill>
        <p:spPr>
          <a:xfrm>
            <a:off x="2333625" y="1436999"/>
            <a:ext cx="7134225" cy="4919351"/>
          </a:xfrm>
          <a:prstGeom prst="rect">
            <a:avLst/>
          </a:prstGeom>
          <a:ln w="12700">
            <a:miter lim="400000"/>
          </a:ln>
        </p:spPr>
      </p:pic>
    </p:spTree>
    <p:extLst>
      <p:ext uri="{BB962C8B-B14F-4D97-AF65-F5344CB8AC3E}">
        <p14:creationId xmlns:p14="http://schemas.microsoft.com/office/powerpoint/2010/main" val="3612042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Characteristics of Big Data</a:t>
            </a:r>
            <a:endParaRPr lang="he-IL" b="1"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82</a:t>
            </a:fld>
            <a:endParaRPr lang="he-IL"/>
          </a:p>
        </p:txBody>
      </p:sp>
      <p:sp>
        <p:nvSpPr>
          <p:cNvPr id="4" name="Content Placeholder 3">
            <a:extLst>
              <a:ext uri="{FF2B5EF4-FFF2-40B4-BE49-F238E27FC236}">
                <a16:creationId xmlns:a16="http://schemas.microsoft.com/office/drawing/2014/main" id="{BC6F22A1-BC92-413E-9912-DD821F6380F7}"/>
              </a:ext>
            </a:extLst>
          </p:cNvPr>
          <p:cNvSpPr>
            <a:spLocks noGrp="1"/>
          </p:cNvSpPr>
          <p:nvPr>
            <p:ph idx="1"/>
          </p:nvPr>
        </p:nvSpPr>
        <p:spPr/>
        <p:txBody>
          <a:bodyPr/>
          <a:lstStyle/>
          <a:p>
            <a:endParaRPr lang="he-IL"/>
          </a:p>
        </p:txBody>
      </p:sp>
      <p:pic>
        <p:nvPicPr>
          <p:cNvPr id="9" name="Picture 8">
            <a:extLst>
              <a:ext uri="{FF2B5EF4-FFF2-40B4-BE49-F238E27FC236}">
                <a16:creationId xmlns:a16="http://schemas.microsoft.com/office/drawing/2014/main" id="{A0EE26E3-A29D-426B-A388-80580EDFCA75}"/>
              </a:ext>
            </a:extLst>
          </p:cNvPr>
          <p:cNvPicPr>
            <a:picLocks noChangeAspect="1"/>
          </p:cNvPicPr>
          <p:nvPr/>
        </p:nvPicPr>
        <p:blipFill>
          <a:blip r:embed="rId3"/>
          <a:stretch>
            <a:fillRect/>
          </a:stretch>
        </p:blipFill>
        <p:spPr>
          <a:xfrm>
            <a:off x="1809750" y="1491060"/>
            <a:ext cx="8172450" cy="4886325"/>
          </a:xfrm>
          <a:prstGeom prst="rect">
            <a:avLst/>
          </a:prstGeom>
        </p:spPr>
      </p:pic>
      <p:pic>
        <p:nvPicPr>
          <p:cNvPr id="10" name="Picture 9">
            <a:extLst>
              <a:ext uri="{FF2B5EF4-FFF2-40B4-BE49-F238E27FC236}">
                <a16:creationId xmlns:a16="http://schemas.microsoft.com/office/drawing/2014/main" id="{0B5B0F68-2D9B-4779-865A-87C978D49B49}"/>
              </a:ext>
            </a:extLst>
          </p:cNvPr>
          <p:cNvPicPr>
            <a:picLocks noChangeAspect="1"/>
          </p:cNvPicPr>
          <p:nvPr/>
        </p:nvPicPr>
        <p:blipFill>
          <a:blip r:embed="rId4"/>
          <a:stretch>
            <a:fillRect/>
          </a:stretch>
        </p:blipFill>
        <p:spPr>
          <a:xfrm>
            <a:off x="10634267" y="1001317"/>
            <a:ext cx="1224358" cy="489743"/>
          </a:xfrm>
          <a:prstGeom prst="rect">
            <a:avLst/>
          </a:prstGeom>
        </p:spPr>
      </p:pic>
    </p:spTree>
    <p:extLst>
      <p:ext uri="{BB962C8B-B14F-4D97-AF65-F5344CB8AC3E}">
        <p14:creationId xmlns:p14="http://schemas.microsoft.com/office/powerpoint/2010/main" val="28057121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Big Data</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181850" cy="4351338"/>
          </a:xfrm>
        </p:spPr>
        <p:txBody>
          <a:bodyPr>
            <a:normAutofit fontScale="92500" lnSpcReduction="10000"/>
          </a:bodyPr>
          <a:lstStyle/>
          <a:p>
            <a:pPr marL="234597" indent="-234597">
              <a:buClr>
                <a:srgbClr val="777775"/>
              </a:buClr>
              <a:buSzPct val="115000"/>
              <a:defRPr sz="1900">
                <a:latin typeface="Helvetica Neue"/>
                <a:ea typeface="Helvetica Neue"/>
                <a:cs typeface="Helvetica Neue"/>
                <a:sym typeface="Helvetica Neue"/>
              </a:defRPr>
            </a:pPr>
            <a:r>
              <a:rPr lang="en-US" dirty="0"/>
              <a:t>Data with many rows offer greater statistical power, while data with higher complexity (more attributes or columns) may lead to a higher false discovery rate. </a:t>
            </a:r>
          </a:p>
          <a:p>
            <a:pPr marL="234597" indent="-234597">
              <a:buClr>
                <a:srgbClr val="777775"/>
              </a:buClr>
              <a:buSzPct val="115000"/>
              <a:defRPr sz="1900">
                <a:latin typeface="Helvetica Neue"/>
                <a:ea typeface="Helvetica Neue"/>
                <a:cs typeface="Helvetica Neue"/>
                <a:sym typeface="Helvetica Neue"/>
              </a:defRPr>
            </a:pPr>
            <a:r>
              <a:rPr lang="en-US" dirty="0"/>
              <a:t>Big data </a:t>
            </a:r>
            <a:r>
              <a:rPr lang="en-US" b="1" dirty="0"/>
              <a:t>challenges include </a:t>
            </a:r>
          </a:p>
          <a:p>
            <a:pPr marL="691797" lvl="1" indent="-234597">
              <a:buClr>
                <a:srgbClr val="777775"/>
              </a:buClr>
              <a:buSzPct val="115000"/>
              <a:defRPr sz="1900">
                <a:latin typeface="Helvetica Neue"/>
                <a:ea typeface="Helvetica Neue"/>
                <a:cs typeface="Helvetica Neue"/>
                <a:sym typeface="Helvetica Neue"/>
              </a:defRPr>
            </a:pPr>
            <a:r>
              <a:rPr lang="en-US" b="1" dirty="0"/>
              <a:t>capturing data, </a:t>
            </a:r>
          </a:p>
          <a:p>
            <a:pPr marL="691797" lvl="1" indent="-234597">
              <a:buClr>
                <a:srgbClr val="777775"/>
              </a:buClr>
              <a:buSzPct val="115000"/>
              <a:defRPr sz="1900">
                <a:latin typeface="Helvetica Neue"/>
                <a:ea typeface="Helvetica Neue"/>
                <a:cs typeface="Helvetica Neue"/>
                <a:sym typeface="Helvetica Neue"/>
              </a:defRPr>
            </a:pPr>
            <a:r>
              <a:rPr lang="en-US" b="1" dirty="0"/>
              <a:t>data storage, </a:t>
            </a:r>
          </a:p>
          <a:p>
            <a:pPr marL="691797" lvl="1" indent="-234597">
              <a:buClr>
                <a:srgbClr val="777775"/>
              </a:buClr>
              <a:buSzPct val="115000"/>
              <a:defRPr sz="1900">
                <a:latin typeface="Helvetica Neue"/>
                <a:ea typeface="Helvetica Neue"/>
                <a:cs typeface="Helvetica Neue"/>
                <a:sym typeface="Helvetica Neue"/>
              </a:defRPr>
            </a:pPr>
            <a:r>
              <a:rPr lang="en-US" b="1" dirty="0"/>
              <a:t>data analysis, </a:t>
            </a:r>
          </a:p>
          <a:p>
            <a:pPr marL="691797" lvl="1" indent="-234597">
              <a:buClr>
                <a:srgbClr val="777775"/>
              </a:buClr>
              <a:buSzPct val="115000"/>
              <a:defRPr sz="1900">
                <a:latin typeface="Helvetica Neue"/>
                <a:ea typeface="Helvetica Neue"/>
                <a:cs typeface="Helvetica Neue"/>
                <a:sym typeface="Helvetica Neue"/>
              </a:defRPr>
            </a:pPr>
            <a:r>
              <a:rPr lang="en-US" b="1" dirty="0"/>
              <a:t>search, </a:t>
            </a:r>
          </a:p>
          <a:p>
            <a:pPr marL="691797" lvl="1" indent="-234597">
              <a:buClr>
                <a:srgbClr val="777775"/>
              </a:buClr>
              <a:buSzPct val="115000"/>
              <a:defRPr sz="1900">
                <a:latin typeface="Helvetica Neue"/>
                <a:ea typeface="Helvetica Neue"/>
                <a:cs typeface="Helvetica Neue"/>
                <a:sym typeface="Helvetica Neue"/>
              </a:defRPr>
            </a:pPr>
            <a:r>
              <a:rPr lang="en-US" b="1" dirty="0"/>
              <a:t>sharing, </a:t>
            </a:r>
          </a:p>
          <a:p>
            <a:pPr marL="691797" lvl="1" indent="-234597">
              <a:buClr>
                <a:srgbClr val="777775"/>
              </a:buClr>
              <a:buSzPct val="115000"/>
              <a:defRPr sz="1900">
                <a:latin typeface="Helvetica Neue"/>
                <a:ea typeface="Helvetica Neue"/>
                <a:cs typeface="Helvetica Neue"/>
                <a:sym typeface="Helvetica Neue"/>
              </a:defRPr>
            </a:pPr>
            <a:r>
              <a:rPr lang="en-US" b="1" dirty="0"/>
              <a:t>transfer, </a:t>
            </a:r>
          </a:p>
          <a:p>
            <a:pPr marL="691797" lvl="1" indent="-234597">
              <a:buClr>
                <a:srgbClr val="777775"/>
              </a:buClr>
              <a:buSzPct val="115000"/>
              <a:defRPr sz="1900">
                <a:latin typeface="Helvetica Neue"/>
                <a:ea typeface="Helvetica Neue"/>
                <a:cs typeface="Helvetica Neue"/>
                <a:sym typeface="Helvetica Neue"/>
              </a:defRPr>
            </a:pPr>
            <a:r>
              <a:rPr lang="en-US" b="1" dirty="0"/>
              <a:t>visualization, </a:t>
            </a:r>
          </a:p>
          <a:p>
            <a:pPr marL="691797" lvl="1" indent="-234597">
              <a:buClr>
                <a:srgbClr val="777775"/>
              </a:buClr>
              <a:buSzPct val="115000"/>
              <a:defRPr sz="1900">
                <a:latin typeface="Helvetica Neue"/>
                <a:ea typeface="Helvetica Neue"/>
                <a:cs typeface="Helvetica Neue"/>
                <a:sym typeface="Helvetica Neue"/>
              </a:defRPr>
            </a:pPr>
            <a:r>
              <a:rPr lang="en-US" b="1" dirty="0"/>
              <a:t>querying, </a:t>
            </a:r>
          </a:p>
          <a:p>
            <a:pPr marL="691797" lvl="1" indent="-234597">
              <a:buClr>
                <a:srgbClr val="777775"/>
              </a:buClr>
              <a:buSzPct val="115000"/>
              <a:defRPr sz="1900">
                <a:latin typeface="Helvetica Neue"/>
                <a:ea typeface="Helvetica Neue"/>
                <a:cs typeface="Helvetica Neue"/>
                <a:sym typeface="Helvetica Neue"/>
              </a:defRPr>
            </a:pPr>
            <a:r>
              <a:rPr lang="en-US" b="1" dirty="0"/>
              <a:t>updating, </a:t>
            </a:r>
          </a:p>
          <a:p>
            <a:pPr marL="691797" lvl="1" indent="-234597">
              <a:buClr>
                <a:srgbClr val="777775"/>
              </a:buClr>
              <a:buSzPct val="115000"/>
              <a:defRPr sz="1900">
                <a:latin typeface="Helvetica Neue"/>
                <a:ea typeface="Helvetica Neue"/>
                <a:cs typeface="Helvetica Neue"/>
                <a:sym typeface="Helvetica Neue"/>
              </a:defRPr>
            </a:pPr>
            <a:r>
              <a:rPr lang="en-US" b="1" dirty="0"/>
              <a:t>information privacy and </a:t>
            </a:r>
          </a:p>
          <a:p>
            <a:pPr marL="691797" lvl="1" indent="-234597">
              <a:buClr>
                <a:srgbClr val="777775"/>
              </a:buClr>
              <a:buSzPct val="115000"/>
              <a:defRPr sz="1900">
                <a:latin typeface="Helvetica Neue"/>
                <a:ea typeface="Helvetica Neue"/>
                <a:cs typeface="Helvetica Neue"/>
                <a:sym typeface="Helvetica Neue"/>
              </a:defRPr>
            </a:pPr>
            <a:r>
              <a:rPr lang="en-US" b="1" dirty="0"/>
              <a:t>data source.</a:t>
            </a:r>
            <a:r>
              <a:rPr lang="en-US" dirty="0"/>
              <a:t> </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83</a:t>
            </a:fld>
            <a:endParaRPr lang="he-IL"/>
          </a:p>
        </p:txBody>
      </p:sp>
      <p:pic>
        <p:nvPicPr>
          <p:cNvPr id="29698" name="Picture 2" descr="Big Data Analytic Tools For Market Research - eCMetrics">
            <a:extLst>
              <a:ext uri="{FF2B5EF4-FFF2-40B4-BE49-F238E27FC236}">
                <a16:creationId xmlns:a16="http://schemas.microsoft.com/office/drawing/2014/main" id="{FCADEE7A-6DA7-46BC-A2BF-F05EA9312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895600"/>
            <a:ext cx="6094366"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867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The Big Data Problem</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181850" cy="4351338"/>
          </a:xfrm>
        </p:spPr>
        <p:txBody>
          <a:bodyPr>
            <a:normAutofit/>
          </a:bodyPr>
          <a:lstStyle/>
          <a:p>
            <a:r>
              <a:rPr lang="en-US" dirty="0"/>
              <a:t>Additional definition:</a:t>
            </a:r>
          </a:p>
          <a:p>
            <a:pPr lvl="1"/>
            <a:r>
              <a:rPr lang="en-US" i="1" dirty="0"/>
              <a:t>Data is too large to fit  a single machine and model training requires learning from the entire dataset</a:t>
            </a:r>
          </a:p>
          <a:p>
            <a:endParaRPr lang="en-US" dirty="0"/>
          </a:p>
          <a:p>
            <a:r>
              <a:rPr lang="en-US" dirty="0"/>
              <a:t>It is not a big data problem if:</a:t>
            </a:r>
          </a:p>
          <a:p>
            <a:pPr lvl="1"/>
            <a:r>
              <a:rPr lang="en-US" dirty="0"/>
              <a:t>Moderate sample is sufficient</a:t>
            </a:r>
          </a:p>
          <a:p>
            <a:pPr lvl="1"/>
            <a:r>
              <a:rPr lang="en-US" dirty="0"/>
              <a:t>The problem can be converted to many independent “small” data problems.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84</a:t>
            </a:fld>
            <a:endParaRPr lang="he-IL"/>
          </a:p>
        </p:txBody>
      </p:sp>
      <p:pic>
        <p:nvPicPr>
          <p:cNvPr id="30722" name="Picture 2" descr="6 Predictions For The $203 Billion Big Data Analytics Market">
            <a:extLst>
              <a:ext uri="{FF2B5EF4-FFF2-40B4-BE49-F238E27FC236}">
                <a16:creationId xmlns:a16="http://schemas.microsoft.com/office/drawing/2014/main" id="{4897B709-FD85-481B-910B-D824B65F1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225" y="3100388"/>
            <a:ext cx="4614863"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314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Big Data and parallel processing</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4943474" cy="4351338"/>
          </a:xfrm>
        </p:spPr>
        <p:txBody>
          <a:bodyPr>
            <a:normAutofit/>
          </a:bodyPr>
          <a:lstStyle/>
          <a:p>
            <a:r>
              <a:rPr lang="en-US" dirty="0"/>
              <a:t>Above 1M instances, one should </a:t>
            </a:r>
            <a:r>
              <a:rPr lang="en-US" b="1" dirty="0"/>
              <a:t>consider</a:t>
            </a:r>
            <a:r>
              <a:rPr lang="en-US" dirty="0"/>
              <a:t> using parallel processing (such as MapReduce)</a:t>
            </a:r>
          </a:p>
          <a:p>
            <a:r>
              <a:rPr lang="en-US" dirty="0"/>
              <a:t>Above 10M instances, one </a:t>
            </a:r>
            <a:r>
              <a:rPr lang="en-US" b="1" dirty="0"/>
              <a:t>must</a:t>
            </a:r>
            <a:r>
              <a:rPr lang="en-US" dirty="0"/>
              <a:t> use parallel processing  (</a:t>
            </a:r>
            <a:r>
              <a:rPr lang="en-US" b="1" dirty="0"/>
              <a:t>not necessarily distributed</a:t>
            </a:r>
            <a:r>
              <a:rPr lang="en-US" dirty="0"/>
              <a:t>) </a:t>
            </a:r>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85</a:t>
            </a:fld>
            <a:endParaRPr lang="he-IL"/>
          </a:p>
        </p:txBody>
      </p:sp>
      <p:pic>
        <p:nvPicPr>
          <p:cNvPr id="8" name="Picture 2">
            <a:extLst>
              <a:ext uri="{FF2B5EF4-FFF2-40B4-BE49-F238E27FC236}">
                <a16:creationId xmlns:a16="http://schemas.microsoft.com/office/drawing/2014/main" id="{EFF8E44D-1103-4EEA-A145-C1DF10F3A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1675" y="1435442"/>
            <a:ext cx="5153025" cy="4920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058D99AB-0B07-418E-90EE-EF54F2EE9D09}"/>
              </a:ext>
            </a:extLst>
          </p:cNvPr>
          <p:cNvSpPr/>
          <p:nvPr/>
        </p:nvSpPr>
        <p:spPr>
          <a:xfrm>
            <a:off x="9027046" y="3695335"/>
            <a:ext cx="1368152" cy="50405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161335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Data everywhere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181850" cy="4351338"/>
          </a:xfrm>
        </p:spPr>
        <p:txBody>
          <a:bodyPr>
            <a:normAutofit/>
          </a:bodyPr>
          <a:lstStyle/>
          <a:p>
            <a:r>
              <a:rPr lang="en-US" altLang="ko-KR" dirty="0">
                <a:ea typeface="Gulim" pitchFamily="34" charset="-127"/>
              </a:rPr>
              <a:t>Opportunities</a:t>
            </a:r>
          </a:p>
          <a:p>
            <a:pPr lvl="1"/>
            <a:r>
              <a:rPr lang="en-US" altLang="ko-KR" dirty="0">
                <a:ea typeface="Gulim" pitchFamily="34" charset="-127"/>
              </a:rPr>
              <a:t>Abundant training examples</a:t>
            </a:r>
          </a:p>
          <a:p>
            <a:pPr lvl="1"/>
            <a:r>
              <a:rPr lang="en-US" altLang="ko-KR" dirty="0">
                <a:ea typeface="Gulim" pitchFamily="34" charset="-127"/>
              </a:rPr>
              <a:t>Richer context from users and hyperlinks </a:t>
            </a:r>
          </a:p>
          <a:p>
            <a:r>
              <a:rPr lang="en-US" altLang="ko-KR" dirty="0">
                <a:ea typeface="Gulim" pitchFamily="34" charset="-127"/>
              </a:rPr>
              <a:t>Challenges</a:t>
            </a:r>
          </a:p>
          <a:p>
            <a:pPr lvl="1"/>
            <a:r>
              <a:rPr lang="en-US" altLang="ko-KR" dirty="0">
                <a:ea typeface="Gulim" pitchFamily="34" charset="-127"/>
              </a:rPr>
              <a:t>“Dirtier” data</a:t>
            </a:r>
            <a:endParaRPr lang="en-US" dirty="0"/>
          </a:p>
          <a:p>
            <a:pPr lvl="1"/>
            <a:r>
              <a:rPr lang="en-US" altLang="ko-KR" dirty="0">
                <a:ea typeface="Gulim" pitchFamily="34" charset="-127"/>
              </a:rPr>
              <a:t>Efficient</a:t>
            </a:r>
            <a:r>
              <a:rPr lang="en-US" dirty="0"/>
              <a:t> algorithms</a:t>
            </a:r>
          </a:p>
          <a:p>
            <a:pPr lvl="1"/>
            <a:r>
              <a:rPr lang="en-US" altLang="ko-KR" dirty="0">
                <a:ea typeface="Gulim" pitchFamily="34" charset="-127"/>
              </a:rPr>
              <a:t>Scalability (with reasonable cost)</a:t>
            </a:r>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86</a:t>
            </a:fld>
            <a:endParaRPr lang="he-IL"/>
          </a:p>
        </p:txBody>
      </p:sp>
      <p:pic>
        <p:nvPicPr>
          <p:cNvPr id="31746" name="Picture 2" descr="In God We Trust All Others&amp;#39; Poster by Uwe Seibert | Displate">
            <a:extLst>
              <a:ext uri="{FF2B5EF4-FFF2-40B4-BE49-F238E27FC236}">
                <a16:creationId xmlns:a16="http://schemas.microsoft.com/office/drawing/2014/main" id="{E15B11A2-DA09-4743-A2B7-4A5DDC4F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6895" y="1612900"/>
            <a:ext cx="5085080" cy="363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435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Bigger = Smarter?</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181850" cy="4351338"/>
          </a:xfrm>
        </p:spPr>
        <p:txBody>
          <a:bodyPr>
            <a:normAutofit/>
          </a:bodyPr>
          <a:lstStyle/>
          <a:p>
            <a:r>
              <a:rPr lang="en-US" sz="2400" dirty="0"/>
              <a:t>Yes!</a:t>
            </a:r>
          </a:p>
          <a:p>
            <a:pPr lvl="1"/>
            <a:r>
              <a:rPr lang="en-US" dirty="0"/>
              <a:t>discover the long tail and corner cases</a:t>
            </a:r>
          </a:p>
          <a:p>
            <a:pPr lvl="1"/>
            <a:r>
              <a:rPr lang="en-US" dirty="0"/>
              <a:t>machine learning works much better</a:t>
            </a:r>
          </a:p>
          <a:p>
            <a:pPr lvl="1"/>
            <a:r>
              <a:rPr lang="en-US" dirty="0"/>
              <a:t>Because we can </a:t>
            </a:r>
          </a:p>
          <a:p>
            <a:pPr lvl="2"/>
            <a:r>
              <a:rPr lang="en-US" dirty="0"/>
              <a:t>all data is digitally born</a:t>
            </a:r>
          </a:p>
          <a:p>
            <a:pPr lvl="2"/>
            <a:r>
              <a:rPr lang="en-US" dirty="0"/>
              <a:t>storage capacity is increasing</a:t>
            </a:r>
          </a:p>
          <a:p>
            <a:pPr lvl="2"/>
            <a:r>
              <a:rPr lang="en-US" dirty="0"/>
              <a:t>counting is embarrassingly parallel </a:t>
            </a:r>
          </a:p>
          <a:p>
            <a:r>
              <a:rPr lang="en-US" dirty="0">
                <a:solidFill>
                  <a:srgbClr val="FF0000"/>
                </a:solidFill>
              </a:rPr>
              <a:t>But!</a:t>
            </a:r>
          </a:p>
          <a:p>
            <a:pPr lvl="1"/>
            <a:r>
              <a:rPr lang="en-US" dirty="0"/>
              <a:t>with enough data you can prove anything</a:t>
            </a:r>
          </a:p>
          <a:p>
            <a:pPr lvl="1"/>
            <a:r>
              <a:rPr lang="en-US" dirty="0"/>
              <a:t>still need humans to ask right questions</a:t>
            </a:r>
          </a:p>
          <a:p>
            <a:pPr lvl="1"/>
            <a:r>
              <a:rPr lang="en-US" dirty="0"/>
              <a:t>data grows faster than energy on chip</a:t>
            </a:r>
          </a:p>
          <a:p>
            <a:pPr lvl="1"/>
            <a:endParaRPr lang="en-US" dirty="0"/>
          </a:p>
          <a:p>
            <a:pPr lvl="1"/>
            <a:endParaRPr lang="en-US" dirty="0"/>
          </a:p>
          <a:p>
            <a:pPr lvl="1"/>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87</a:t>
            </a:fld>
            <a:endParaRPr lang="he-IL"/>
          </a:p>
        </p:txBody>
      </p:sp>
      <p:pic>
        <p:nvPicPr>
          <p:cNvPr id="33794" name="Picture 2" descr="If you torture the data long enough, it will confess to anything.&amp;quot; - Ronald  Coase, MIT [250 x 110]: datascience">
            <a:extLst>
              <a:ext uri="{FF2B5EF4-FFF2-40B4-BE49-F238E27FC236}">
                <a16:creationId xmlns:a16="http://schemas.microsoft.com/office/drawing/2014/main" id="{10FF5AE2-23DE-4F68-BD23-909F2D9B8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953" y="1825625"/>
            <a:ext cx="5615798" cy="243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26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Is Big Data a big problem?</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181850" cy="4351338"/>
          </a:xfrm>
        </p:spPr>
        <p:txBody>
          <a:bodyPr>
            <a:normAutofit/>
          </a:bodyPr>
          <a:lstStyle/>
          <a:p>
            <a:r>
              <a:rPr lang="en-US" dirty="0"/>
              <a:t>Challenges:</a:t>
            </a:r>
          </a:p>
          <a:p>
            <a:pPr lvl="1"/>
            <a:r>
              <a:rPr lang="en-US" dirty="0"/>
              <a:t>Storage</a:t>
            </a:r>
          </a:p>
          <a:p>
            <a:pPr lvl="1"/>
            <a:r>
              <a:rPr lang="en-US" dirty="0"/>
              <a:t>Processing </a:t>
            </a:r>
          </a:p>
          <a:p>
            <a:pPr lvl="1"/>
            <a:r>
              <a:rPr lang="en-US" dirty="0"/>
              <a:t>Learning </a:t>
            </a:r>
          </a:p>
          <a:p>
            <a:pPr marL="457200" lvl="1" indent="0">
              <a:buNone/>
            </a:pPr>
            <a:endParaRPr lang="en-US" dirty="0"/>
          </a:p>
          <a:p>
            <a:pPr lvl="1"/>
            <a:endParaRPr lang="en-US" dirty="0"/>
          </a:p>
          <a:p>
            <a:pPr lvl="1"/>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88</a:t>
            </a:fld>
            <a:endParaRPr lang="he-IL"/>
          </a:p>
        </p:txBody>
      </p:sp>
      <p:pic>
        <p:nvPicPr>
          <p:cNvPr id="34818" name="Picture 2" descr="What the future holds for data storage | IT PRO">
            <a:extLst>
              <a:ext uri="{FF2B5EF4-FFF2-40B4-BE49-F238E27FC236}">
                <a16:creationId xmlns:a16="http://schemas.microsoft.com/office/drawing/2014/main" id="{9D778B64-73B2-4D71-893A-E80EE7DB0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989" y="1471909"/>
            <a:ext cx="4071936" cy="2290464"/>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Data Processing - Keyoung Information Ltd">
            <a:extLst>
              <a:ext uri="{FF2B5EF4-FFF2-40B4-BE49-F238E27FC236}">
                <a16:creationId xmlns:a16="http://schemas.microsoft.com/office/drawing/2014/main" id="{542541FC-1876-4D68-9D6A-D2B2F1814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4163" y="3746823"/>
            <a:ext cx="4195762" cy="279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4985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Example: Big Data at Netflix</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6810375" cy="4351338"/>
          </a:xfrm>
        </p:spPr>
        <p:txBody>
          <a:bodyPr>
            <a:normAutofit/>
          </a:bodyPr>
          <a:lstStyle/>
          <a:p>
            <a:pPr>
              <a:defRPr sz="2200">
                <a:solidFill>
                  <a:srgbClr val="000000"/>
                </a:solidFill>
              </a:defRPr>
            </a:pPr>
            <a:r>
              <a:rPr lang="en-US" sz="4400" dirty="0"/>
              <a:t>Big Data at Netflix:</a:t>
            </a:r>
          </a:p>
          <a:p>
            <a:pPr marL="901700" lvl="1" indent="-444500">
              <a:buClr>
                <a:srgbClr val="777775"/>
              </a:buClr>
              <a:buSzPct val="115000"/>
              <a:defRPr sz="2200">
                <a:solidFill>
                  <a:srgbClr val="000000"/>
                </a:solidFill>
              </a:defRPr>
            </a:pPr>
            <a:r>
              <a:rPr lang="en-US" sz="4000" dirty="0"/>
              <a:t>167 million users</a:t>
            </a:r>
          </a:p>
          <a:p>
            <a:pPr marL="901700" lvl="1" indent="-444500">
              <a:buClr>
                <a:srgbClr val="777775"/>
              </a:buClr>
              <a:buSzPct val="115000"/>
              <a:defRPr sz="2200">
                <a:solidFill>
                  <a:srgbClr val="000000"/>
                </a:solidFill>
              </a:defRPr>
            </a:pPr>
            <a:r>
              <a:rPr lang="en-US" sz="4000" dirty="0"/>
              <a:t>160+ millions hours of video watched each day</a:t>
            </a:r>
          </a:p>
          <a:p>
            <a:pPr marL="901700" lvl="1" indent="-444500">
              <a:buClr>
                <a:srgbClr val="777775"/>
              </a:buClr>
              <a:buSzPct val="115000"/>
              <a:defRPr sz="2200">
                <a:solidFill>
                  <a:srgbClr val="000000"/>
                </a:solidFill>
              </a:defRPr>
            </a:pPr>
            <a:r>
              <a:rPr lang="en-US" sz="4000" dirty="0"/>
              <a:t>4000 different devices</a:t>
            </a:r>
          </a:p>
          <a:p>
            <a:pPr marL="901700" lvl="1" indent="-444500">
              <a:buClr>
                <a:srgbClr val="777775"/>
              </a:buClr>
              <a:buSzPct val="115000"/>
              <a:defRPr sz="2200">
                <a:solidFill>
                  <a:srgbClr val="000000"/>
                </a:solidFill>
              </a:defRPr>
            </a:pPr>
            <a:r>
              <a:rPr lang="en-US" sz="4000" dirty="0"/>
              <a:t>700+ billion events a day</a:t>
            </a:r>
          </a:p>
          <a:p>
            <a:pPr marL="901700" lvl="1" indent="-444500">
              <a:buClr>
                <a:srgbClr val="777775"/>
              </a:buClr>
              <a:buSzPct val="115000"/>
              <a:defRPr sz="2200">
                <a:solidFill>
                  <a:srgbClr val="000000"/>
                </a:solidFill>
              </a:defRPr>
            </a:pPr>
            <a:r>
              <a:rPr lang="en-US" sz="4000" dirty="0"/>
              <a:t>60 peta bytes of data </a:t>
            </a:r>
          </a:p>
          <a:p>
            <a:pPr lvl="2"/>
            <a:endParaRPr lang="en-US" dirty="0"/>
          </a:p>
          <a:p>
            <a:pPr lvl="1"/>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89</a:t>
            </a:fld>
            <a:endParaRPr lang="he-IL"/>
          </a:p>
        </p:txBody>
      </p:sp>
      <p:pic>
        <p:nvPicPr>
          <p:cNvPr id="8" name="Image" descr="Image">
            <a:extLst>
              <a:ext uri="{FF2B5EF4-FFF2-40B4-BE49-F238E27FC236}">
                <a16:creationId xmlns:a16="http://schemas.microsoft.com/office/drawing/2014/main" id="{360C8466-6E48-46EC-9CAF-81F6F6728F5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811335" y="438985"/>
            <a:ext cx="4113130" cy="4113130"/>
          </a:xfrm>
          <a:prstGeom prst="rect">
            <a:avLst/>
          </a:prstGeom>
          <a:ln w="12700">
            <a:miter lim="400000"/>
          </a:ln>
        </p:spPr>
      </p:pic>
    </p:spTree>
    <p:extLst>
      <p:ext uri="{BB962C8B-B14F-4D97-AF65-F5344CB8AC3E}">
        <p14:creationId xmlns:p14="http://schemas.microsoft.com/office/powerpoint/2010/main" val="4127417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Reasons for the AI Revolution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r>
              <a:rPr lang="en-US" dirty="0"/>
              <a:t>As technology advanced and commercial opportunities fueled reciprocal growth, the volume of Internet traffic was increased, doubling every 18 months. </a:t>
            </a:r>
          </a:p>
          <a:p>
            <a:endParaRPr lang="en-US" dirty="0"/>
          </a:p>
          <a:p>
            <a:pPr lvl="1"/>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9</a:t>
            </a:fld>
            <a:endParaRPr lang="he-IL"/>
          </a:p>
        </p:txBody>
      </p:sp>
      <p:pic>
        <p:nvPicPr>
          <p:cNvPr id="82946" name="Picture 2" descr="Massive Internet Outage Across Globe, Some of World - Global Circulate">
            <a:extLst>
              <a:ext uri="{FF2B5EF4-FFF2-40B4-BE49-F238E27FC236}">
                <a16:creationId xmlns:a16="http://schemas.microsoft.com/office/drawing/2014/main" id="{0FCA148C-106D-4F5A-AD67-9EDD2D34C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3307987"/>
            <a:ext cx="5372100" cy="318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7574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Example: Big Data at Netflix</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6572249" cy="4351338"/>
          </a:xfrm>
        </p:spPr>
        <p:txBody>
          <a:bodyPr>
            <a:normAutofit fontScale="70000" lnSpcReduction="20000"/>
          </a:bodyPr>
          <a:lstStyle/>
          <a:p>
            <a:pPr marL="0" indent="0">
              <a:buNone/>
              <a:defRPr sz="2200">
                <a:solidFill>
                  <a:srgbClr val="000000"/>
                </a:solidFill>
              </a:defRPr>
            </a:pPr>
            <a:r>
              <a:rPr lang="en-US" sz="4400" dirty="0">
                <a:solidFill>
                  <a:srgbClr val="000000"/>
                </a:solidFill>
              </a:rPr>
              <a:t>Some of Netflix data related challenges:</a:t>
            </a:r>
          </a:p>
          <a:p>
            <a:pPr marL="444500" indent="-444500">
              <a:buClr>
                <a:srgbClr val="777775"/>
              </a:buClr>
              <a:buSzPct val="115000"/>
              <a:defRPr sz="2200">
                <a:solidFill>
                  <a:srgbClr val="000000"/>
                </a:solidFill>
              </a:defRPr>
            </a:pPr>
            <a:r>
              <a:rPr lang="en-US" sz="4400" dirty="0">
                <a:solidFill>
                  <a:srgbClr val="000000"/>
                </a:solidFill>
              </a:rPr>
              <a:t>Building Big Data Infrastructure</a:t>
            </a:r>
          </a:p>
          <a:p>
            <a:pPr marL="444500" indent="-444500">
              <a:buClr>
                <a:srgbClr val="777775"/>
              </a:buClr>
              <a:buSzPct val="115000"/>
              <a:defRPr sz="2200">
                <a:solidFill>
                  <a:srgbClr val="000000"/>
                </a:solidFill>
              </a:defRPr>
            </a:pPr>
            <a:r>
              <a:rPr lang="en-US" sz="4400" dirty="0">
                <a:solidFill>
                  <a:srgbClr val="000000"/>
                </a:solidFill>
              </a:rPr>
              <a:t>Personal recommendation of movies</a:t>
            </a:r>
          </a:p>
          <a:p>
            <a:pPr marL="444500" indent="-444500">
              <a:buClr>
                <a:srgbClr val="777775"/>
              </a:buClr>
              <a:buSzPct val="115000"/>
              <a:defRPr sz="2200">
                <a:solidFill>
                  <a:srgbClr val="000000"/>
                </a:solidFill>
              </a:defRPr>
            </a:pPr>
            <a:r>
              <a:rPr lang="en-US" sz="4400" dirty="0">
                <a:solidFill>
                  <a:srgbClr val="000000"/>
                </a:solidFill>
              </a:rPr>
              <a:t>Creating Data Visualization Tools</a:t>
            </a:r>
          </a:p>
          <a:p>
            <a:pPr marL="444500" indent="-444500">
              <a:buClr>
                <a:srgbClr val="777775"/>
              </a:buClr>
              <a:buSzPct val="115000"/>
              <a:defRPr sz="2200">
                <a:solidFill>
                  <a:srgbClr val="000000"/>
                </a:solidFill>
              </a:defRPr>
            </a:pPr>
            <a:r>
              <a:rPr lang="en-US" sz="4400" dirty="0">
                <a:solidFill>
                  <a:srgbClr val="000000"/>
                </a:solidFill>
              </a:rPr>
              <a:t>Improving Marketing Effectiveness</a:t>
            </a:r>
          </a:p>
          <a:p>
            <a:pPr marL="444500" indent="-444500">
              <a:buClr>
                <a:srgbClr val="777775"/>
              </a:buClr>
              <a:buSzPct val="115000"/>
              <a:defRPr sz="2200">
                <a:solidFill>
                  <a:srgbClr val="000000"/>
                </a:solidFill>
              </a:defRPr>
            </a:pPr>
            <a:r>
              <a:rPr lang="en-US" sz="4400" dirty="0">
                <a:solidFill>
                  <a:srgbClr val="000000"/>
                </a:solidFill>
              </a:rPr>
              <a:t>Creating video previews</a:t>
            </a:r>
          </a:p>
          <a:p>
            <a:pPr marL="444500" indent="-444500">
              <a:buClr>
                <a:srgbClr val="777775"/>
              </a:buClr>
              <a:buSzPct val="115000"/>
              <a:defRPr sz="2200">
                <a:solidFill>
                  <a:srgbClr val="000000"/>
                </a:solidFill>
              </a:defRPr>
            </a:pPr>
            <a:r>
              <a:rPr lang="en-US" sz="4400" dirty="0">
                <a:solidFill>
                  <a:srgbClr val="000000"/>
                </a:solidFill>
              </a:rPr>
              <a:t>Minimize the playback startup time</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90</a:t>
            </a:fld>
            <a:endParaRPr lang="he-IL"/>
          </a:p>
        </p:txBody>
      </p:sp>
      <p:pic>
        <p:nvPicPr>
          <p:cNvPr id="8" name="Image" descr="Image">
            <a:extLst>
              <a:ext uri="{FF2B5EF4-FFF2-40B4-BE49-F238E27FC236}">
                <a16:creationId xmlns:a16="http://schemas.microsoft.com/office/drawing/2014/main" id="{FE6D1A69-7F73-4D03-82F1-BE34875F93A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811335" y="438985"/>
            <a:ext cx="4113130" cy="4113130"/>
          </a:xfrm>
          <a:prstGeom prst="rect">
            <a:avLst/>
          </a:prstGeom>
          <a:ln w="12700">
            <a:miter lim="400000"/>
          </a:ln>
        </p:spPr>
      </p:pic>
    </p:spTree>
    <p:extLst>
      <p:ext uri="{BB962C8B-B14F-4D97-AF65-F5344CB8AC3E}">
        <p14:creationId xmlns:p14="http://schemas.microsoft.com/office/powerpoint/2010/main" val="18480915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Deep Learning</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5734049" cy="4351338"/>
          </a:xfrm>
        </p:spPr>
        <p:txBody>
          <a:bodyPr>
            <a:normAutofit fontScale="47500" lnSpcReduction="20000"/>
          </a:bodyPr>
          <a:lstStyle/>
          <a:p>
            <a:pPr>
              <a:defRPr>
                <a:solidFill>
                  <a:srgbClr val="000000"/>
                </a:solidFill>
                <a:latin typeface="Helvetica Neue"/>
                <a:ea typeface="Helvetica Neue"/>
                <a:cs typeface="Helvetica Neue"/>
                <a:sym typeface="Helvetica Neue"/>
              </a:defRPr>
            </a:pPr>
            <a:r>
              <a:rPr lang="en-US" sz="4400" dirty="0"/>
              <a:t>Deep learning is part of a broader family of machine learning methods based on artificial neural networks</a:t>
            </a:r>
          </a:p>
          <a:p>
            <a:pPr>
              <a:defRPr>
                <a:solidFill>
                  <a:srgbClr val="000000"/>
                </a:solidFill>
                <a:latin typeface="Helvetica Neue"/>
                <a:ea typeface="Helvetica Neue"/>
                <a:cs typeface="Helvetica Neue"/>
                <a:sym typeface="Helvetica Neue"/>
              </a:defRPr>
            </a:pPr>
            <a:r>
              <a:rPr lang="en-US" sz="4400" dirty="0"/>
              <a:t>Deep learning architectures have been applied to fields including </a:t>
            </a:r>
          </a:p>
          <a:p>
            <a:pPr lvl="1">
              <a:defRPr>
                <a:solidFill>
                  <a:srgbClr val="000000"/>
                </a:solidFill>
                <a:latin typeface="Helvetica Neue"/>
                <a:ea typeface="Helvetica Neue"/>
                <a:cs typeface="Helvetica Neue"/>
                <a:sym typeface="Helvetica Neue"/>
              </a:defRPr>
            </a:pPr>
            <a:r>
              <a:rPr lang="en-US" sz="4000" dirty="0"/>
              <a:t>computer vision, </a:t>
            </a:r>
          </a:p>
          <a:p>
            <a:pPr lvl="1">
              <a:defRPr>
                <a:solidFill>
                  <a:srgbClr val="000000"/>
                </a:solidFill>
                <a:latin typeface="Helvetica Neue"/>
                <a:ea typeface="Helvetica Neue"/>
                <a:cs typeface="Helvetica Neue"/>
                <a:sym typeface="Helvetica Neue"/>
              </a:defRPr>
            </a:pPr>
            <a:r>
              <a:rPr lang="en-US" sz="4000" dirty="0"/>
              <a:t>speech recognition, </a:t>
            </a:r>
          </a:p>
          <a:p>
            <a:pPr lvl="1">
              <a:defRPr>
                <a:solidFill>
                  <a:srgbClr val="000000"/>
                </a:solidFill>
                <a:latin typeface="Helvetica Neue"/>
                <a:ea typeface="Helvetica Neue"/>
                <a:cs typeface="Helvetica Neue"/>
                <a:sym typeface="Helvetica Neue"/>
              </a:defRPr>
            </a:pPr>
            <a:r>
              <a:rPr lang="en-US" sz="4000" dirty="0"/>
              <a:t>natural language processing, </a:t>
            </a:r>
          </a:p>
          <a:p>
            <a:pPr lvl="1">
              <a:defRPr>
                <a:solidFill>
                  <a:srgbClr val="000000"/>
                </a:solidFill>
                <a:latin typeface="Helvetica Neue"/>
                <a:ea typeface="Helvetica Neue"/>
                <a:cs typeface="Helvetica Neue"/>
                <a:sym typeface="Helvetica Neue"/>
              </a:defRPr>
            </a:pPr>
            <a:r>
              <a:rPr lang="en-US" sz="4000" dirty="0"/>
              <a:t>audio recognition, </a:t>
            </a:r>
          </a:p>
          <a:p>
            <a:pPr lvl="1">
              <a:defRPr>
                <a:solidFill>
                  <a:srgbClr val="000000"/>
                </a:solidFill>
                <a:latin typeface="Helvetica Neue"/>
                <a:ea typeface="Helvetica Neue"/>
                <a:cs typeface="Helvetica Neue"/>
                <a:sym typeface="Helvetica Neue"/>
              </a:defRPr>
            </a:pPr>
            <a:r>
              <a:rPr lang="en-US" sz="4000" dirty="0"/>
              <a:t>social network filtering, </a:t>
            </a:r>
          </a:p>
          <a:p>
            <a:pPr lvl="1">
              <a:defRPr>
                <a:solidFill>
                  <a:srgbClr val="000000"/>
                </a:solidFill>
                <a:latin typeface="Helvetica Neue"/>
                <a:ea typeface="Helvetica Neue"/>
                <a:cs typeface="Helvetica Neue"/>
                <a:sym typeface="Helvetica Neue"/>
              </a:defRPr>
            </a:pPr>
            <a:r>
              <a:rPr lang="en-US" sz="4000" dirty="0"/>
              <a:t>machine translation, </a:t>
            </a:r>
          </a:p>
          <a:p>
            <a:pPr lvl="1">
              <a:defRPr>
                <a:solidFill>
                  <a:srgbClr val="000000"/>
                </a:solidFill>
                <a:latin typeface="Helvetica Neue"/>
                <a:ea typeface="Helvetica Neue"/>
                <a:cs typeface="Helvetica Neue"/>
                <a:sym typeface="Helvetica Neue"/>
              </a:defRPr>
            </a:pPr>
            <a:r>
              <a:rPr lang="en-US" sz="4000" dirty="0"/>
              <a:t>bioinformatics, </a:t>
            </a:r>
          </a:p>
          <a:p>
            <a:pPr lvl="1">
              <a:defRPr>
                <a:solidFill>
                  <a:srgbClr val="000000"/>
                </a:solidFill>
                <a:latin typeface="Helvetica Neue"/>
                <a:ea typeface="Helvetica Neue"/>
                <a:cs typeface="Helvetica Neue"/>
                <a:sym typeface="Helvetica Neue"/>
              </a:defRPr>
            </a:pPr>
            <a:r>
              <a:rPr lang="en-US" sz="4000" dirty="0"/>
              <a:t>drug design, </a:t>
            </a:r>
          </a:p>
          <a:p>
            <a:pPr lvl="1">
              <a:defRPr>
                <a:solidFill>
                  <a:srgbClr val="000000"/>
                </a:solidFill>
                <a:latin typeface="Helvetica Neue"/>
                <a:ea typeface="Helvetica Neue"/>
                <a:cs typeface="Helvetica Neue"/>
                <a:sym typeface="Helvetica Neue"/>
              </a:defRPr>
            </a:pPr>
            <a:r>
              <a:rPr lang="en-US" sz="4000" dirty="0"/>
              <a:t>medical image analysis, </a:t>
            </a:r>
          </a:p>
          <a:p>
            <a:pPr lvl="1">
              <a:defRPr>
                <a:solidFill>
                  <a:srgbClr val="000000"/>
                </a:solidFill>
                <a:latin typeface="Helvetica Neue"/>
                <a:ea typeface="Helvetica Neue"/>
                <a:cs typeface="Helvetica Neue"/>
                <a:sym typeface="Helvetica Neue"/>
              </a:defRPr>
            </a:pPr>
            <a:r>
              <a:rPr lang="en-US" sz="4000" dirty="0"/>
              <a:t>material inspection and </a:t>
            </a:r>
          </a:p>
          <a:p>
            <a:pPr lvl="1">
              <a:defRPr>
                <a:solidFill>
                  <a:srgbClr val="000000"/>
                </a:solidFill>
                <a:latin typeface="Helvetica Neue"/>
                <a:ea typeface="Helvetica Neue"/>
                <a:cs typeface="Helvetica Neue"/>
                <a:sym typeface="Helvetica Neue"/>
              </a:defRPr>
            </a:pPr>
            <a:r>
              <a:rPr lang="en-US" sz="4000" dirty="0"/>
              <a:t>board game programs</a:t>
            </a:r>
          </a:p>
          <a:p>
            <a:pPr marL="342900" indent="-342900">
              <a:buFontTx/>
              <a:buChar char="-"/>
              <a:defRPr>
                <a:solidFill>
                  <a:srgbClr val="000000"/>
                </a:solidFill>
                <a:latin typeface="Helvetica Neue"/>
                <a:ea typeface="Helvetica Neue"/>
                <a:cs typeface="Helvetica Neue"/>
                <a:sym typeface="Helvetica Neue"/>
              </a:defRPr>
            </a:pPr>
            <a:endParaRPr lang="en-US" sz="4400"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91</a:t>
            </a:fld>
            <a:endParaRPr lang="he-IL"/>
          </a:p>
        </p:txBody>
      </p:sp>
      <p:pic>
        <p:nvPicPr>
          <p:cNvPr id="36866" name="Picture 2" descr="What&amp;#39;s So Deep (and Powerful) About Deep Learning?">
            <a:extLst>
              <a:ext uri="{FF2B5EF4-FFF2-40B4-BE49-F238E27FC236}">
                <a16:creationId xmlns:a16="http://schemas.microsoft.com/office/drawing/2014/main" id="{847A392B-2605-4E6E-9DA2-34EB61A3E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073" y="3148888"/>
            <a:ext cx="6247054" cy="276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4107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Deep Learning</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10829924" cy="4351338"/>
          </a:xfrm>
        </p:spPr>
        <p:txBody>
          <a:bodyPr>
            <a:normAutofit/>
          </a:bodyPr>
          <a:lstStyle/>
          <a:p>
            <a:pPr>
              <a:defRPr>
                <a:solidFill>
                  <a:srgbClr val="000000"/>
                </a:solidFill>
                <a:latin typeface="Helvetica Neue"/>
                <a:ea typeface="Helvetica Neue"/>
                <a:cs typeface="Helvetica Neue"/>
                <a:sym typeface="Helvetica Neue"/>
              </a:defRPr>
            </a:pPr>
            <a:r>
              <a:rPr lang="en-US" sz="3200" dirty="0">
                <a:sym typeface="Helvetica Neue"/>
              </a:rPr>
              <a:t>They have produced results comparable to and in some cases surpassing human expert performance</a:t>
            </a:r>
            <a:endParaRPr lang="en-US" sz="3200" dirty="0"/>
          </a:p>
          <a:p>
            <a:pPr marL="342900" indent="-342900">
              <a:buFontTx/>
              <a:buChar char="-"/>
              <a:defRPr>
                <a:solidFill>
                  <a:srgbClr val="000000"/>
                </a:solidFill>
                <a:latin typeface="Helvetica Neue"/>
                <a:ea typeface="Helvetica Neue"/>
                <a:cs typeface="Helvetica Neue"/>
                <a:sym typeface="Helvetica Neue"/>
              </a:defRPr>
            </a:pPr>
            <a:endParaRPr lang="en-US" sz="4400"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92</a:t>
            </a:fld>
            <a:endParaRPr lang="he-IL"/>
          </a:p>
        </p:txBody>
      </p:sp>
      <p:pic>
        <p:nvPicPr>
          <p:cNvPr id="40962" name="Picture 2" descr="Deep Learning in Digital Pathology">
            <a:extLst>
              <a:ext uri="{FF2B5EF4-FFF2-40B4-BE49-F238E27FC236}">
                <a16:creationId xmlns:a16="http://schemas.microsoft.com/office/drawing/2014/main" id="{455A85D7-969E-4ABD-B158-A45B05454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4" y="3081338"/>
            <a:ext cx="8606517" cy="323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248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Deep Learning</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10829924" cy="4351338"/>
          </a:xfrm>
        </p:spPr>
        <p:txBody>
          <a:bodyPr>
            <a:normAutofit/>
          </a:bodyPr>
          <a:lstStyle/>
          <a:p>
            <a:pPr marL="342900" indent="-342900">
              <a:buFontTx/>
              <a:buChar char="-"/>
              <a:defRPr>
                <a:solidFill>
                  <a:srgbClr val="000000"/>
                </a:solidFill>
                <a:latin typeface="Helvetica Neue"/>
                <a:ea typeface="Helvetica Neue"/>
                <a:cs typeface="Helvetica Neue"/>
                <a:sym typeface="Helvetica Neue"/>
              </a:defRPr>
            </a:pPr>
            <a:endParaRPr lang="en-US" sz="4400"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93</a:t>
            </a:fld>
            <a:endParaRPr lang="he-IL"/>
          </a:p>
        </p:txBody>
      </p:sp>
      <p:pic>
        <p:nvPicPr>
          <p:cNvPr id="41986" name="Picture 2" descr="Machine Learning and Additive Manufacturing: What does the future hold?">
            <a:extLst>
              <a:ext uri="{FF2B5EF4-FFF2-40B4-BE49-F238E27FC236}">
                <a16:creationId xmlns:a16="http://schemas.microsoft.com/office/drawing/2014/main" id="{824B73F1-4F90-4B34-8B0A-91FB059E5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6213"/>
            <a:ext cx="10267082" cy="631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3724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Buzzword explanation</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lstStyle/>
          <a:p>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94</a:t>
            </a:fld>
            <a:endParaRPr lang="he-IL"/>
          </a:p>
        </p:txBody>
      </p:sp>
      <p:pic>
        <p:nvPicPr>
          <p:cNvPr id="4098" name="Picture 2" descr="The differences between Data Science, Artificial Intelligence, Machine  Learning, and Deep Learning | by Naresh Thakur | Artificial Intelligence in  Plain English">
            <a:extLst>
              <a:ext uri="{FF2B5EF4-FFF2-40B4-BE49-F238E27FC236}">
                <a16:creationId xmlns:a16="http://schemas.microsoft.com/office/drawing/2014/main" id="{8107925E-1550-4A75-A104-F6BC5E414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125" y="1454150"/>
            <a:ext cx="6191250" cy="503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49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181850" cy="4351338"/>
          </a:xfrm>
        </p:spPr>
        <p:txBody>
          <a:bodyPr>
            <a:normAutofit/>
          </a:bodyPr>
          <a:lstStyle/>
          <a:p>
            <a:pPr marL="457200" lvl="1" indent="0">
              <a:buNone/>
            </a:pPr>
            <a:endParaRPr lang="en-US" dirty="0"/>
          </a:p>
          <a:p>
            <a:pPr lvl="1"/>
            <a:endParaRPr lang="en-US" dirty="0"/>
          </a:p>
          <a:p>
            <a:pPr lvl="1"/>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95</a:t>
            </a:fld>
            <a:endParaRPr lang="he-IL"/>
          </a:p>
        </p:txBody>
      </p:sp>
      <p:pic>
        <p:nvPicPr>
          <p:cNvPr id="7" name="Picture 6">
            <a:extLst>
              <a:ext uri="{FF2B5EF4-FFF2-40B4-BE49-F238E27FC236}">
                <a16:creationId xmlns:a16="http://schemas.microsoft.com/office/drawing/2014/main" id="{92F9FD07-6549-417E-AFEC-8955E07E6AF4}"/>
              </a:ext>
            </a:extLst>
          </p:cNvPr>
          <p:cNvPicPr>
            <a:picLocks noChangeAspect="1"/>
          </p:cNvPicPr>
          <p:nvPr/>
        </p:nvPicPr>
        <p:blipFill>
          <a:blip r:embed="rId3"/>
          <a:stretch>
            <a:fillRect/>
          </a:stretch>
        </p:blipFill>
        <p:spPr>
          <a:xfrm>
            <a:off x="911027" y="455100"/>
            <a:ext cx="9071173" cy="6083812"/>
          </a:xfrm>
          <a:prstGeom prst="rect">
            <a:avLst/>
          </a:prstGeom>
        </p:spPr>
      </p:pic>
    </p:spTree>
    <p:extLst>
      <p:ext uri="{BB962C8B-B14F-4D97-AF65-F5344CB8AC3E}">
        <p14:creationId xmlns:p14="http://schemas.microsoft.com/office/powerpoint/2010/main" val="3185317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9606</TotalTime>
  <Words>5171</Words>
  <Application>Microsoft Office PowerPoint</Application>
  <PresentationFormat>Widescreen</PresentationFormat>
  <Paragraphs>626</Paragraphs>
  <Slides>95</Slides>
  <Notes>63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Gulim</vt:lpstr>
      <vt:lpstr>Arial</vt:lpstr>
      <vt:lpstr>Calibri</vt:lpstr>
      <vt:lpstr>Calibri Light</vt:lpstr>
      <vt:lpstr>Helvetica Neue</vt:lpstr>
      <vt:lpstr>Helvetica Neue Bold Condensed</vt:lpstr>
      <vt:lpstr>Roboto</vt:lpstr>
      <vt:lpstr>Times New Roman</vt:lpstr>
      <vt:lpstr>Office Theme</vt:lpstr>
      <vt:lpstr>Principles of Data Science</vt:lpstr>
      <vt:lpstr>Welcome – General Information</vt:lpstr>
      <vt:lpstr>General Information</vt:lpstr>
      <vt:lpstr>Course goals</vt:lpstr>
      <vt:lpstr>PowerPoint Presentation</vt:lpstr>
      <vt:lpstr>The AI Revolution</vt:lpstr>
      <vt:lpstr>The AI Revolution</vt:lpstr>
      <vt:lpstr>Pillars of Science</vt:lpstr>
      <vt:lpstr>Reasons for the AI Revolution</vt:lpstr>
      <vt:lpstr>Reasons for the AI Revolution</vt:lpstr>
      <vt:lpstr>Reasons for the AI Revolution</vt:lpstr>
      <vt:lpstr>Reasons for the AI Revolution</vt:lpstr>
      <vt:lpstr>Rising popularity of online social networks</vt:lpstr>
      <vt:lpstr>Rising popularity of online social networks</vt:lpstr>
      <vt:lpstr>The Power of Data</vt:lpstr>
      <vt:lpstr>Data is the Fuel that Powers ML &amp; AI</vt:lpstr>
      <vt:lpstr>Big Data Keeps Getting Bigger</vt:lpstr>
      <vt:lpstr>Big Data Keeps Getting Bigger</vt:lpstr>
      <vt:lpstr>Reasons for the AI Revolution</vt:lpstr>
      <vt:lpstr>Benefits of artificial intelligence</vt:lpstr>
      <vt:lpstr>Benefits of artificial intelligence</vt:lpstr>
      <vt:lpstr>Benefits of artificial intelligence</vt:lpstr>
      <vt:lpstr>Benefits of artificial intelligence</vt:lpstr>
      <vt:lpstr>Benefits of artificial intelligence</vt:lpstr>
      <vt:lpstr>Benefits of artificial intelligence</vt:lpstr>
      <vt:lpstr>Benefits of artificial intelligence</vt:lpstr>
      <vt:lpstr>Benefits of artificial intelligence</vt:lpstr>
      <vt:lpstr>Benefits of artificial intelligence</vt:lpstr>
      <vt:lpstr>Benefits of artificial intelligence</vt:lpstr>
      <vt:lpstr>Benefits of artificial intelligence</vt:lpstr>
      <vt:lpstr>Benefits of artificial intelligence</vt:lpstr>
      <vt:lpstr>PowerPoint Presentation</vt:lpstr>
      <vt:lpstr>Drawbacks of artificial intelligence</vt:lpstr>
      <vt:lpstr>Drawbacks of artificial intelligence</vt:lpstr>
      <vt:lpstr>Drawbacks of artificial intelligence</vt:lpstr>
      <vt:lpstr>Drawbacks of artificial intelligence</vt:lpstr>
      <vt:lpstr>Drawbacks of artificial intelligence</vt:lpstr>
      <vt:lpstr>Will machines take over the world? </vt:lpstr>
      <vt:lpstr>Predictions</vt:lpstr>
      <vt:lpstr>Why robots won’t take over the world?</vt:lpstr>
      <vt:lpstr>Why robots won’t take over the world?</vt:lpstr>
      <vt:lpstr>Why robots won’t take over the world?</vt:lpstr>
      <vt:lpstr>Why robots won’t take over the world?</vt:lpstr>
      <vt:lpstr>Why robots won’t take over the world?</vt:lpstr>
      <vt:lpstr>Why robots won’t take over the world?</vt:lpstr>
      <vt:lpstr>Will machines take our jobs? </vt:lpstr>
      <vt:lpstr>Will machines take our jobs?  </vt:lpstr>
      <vt:lpstr>Will machines take our jobs? </vt:lpstr>
      <vt:lpstr>Will machines take our jobs? </vt:lpstr>
      <vt:lpstr>Examples for growth thanks to AI</vt:lpstr>
      <vt:lpstr>Examples for growth thanks to AI</vt:lpstr>
      <vt:lpstr>Examples for growth thanks to AI</vt:lpstr>
      <vt:lpstr>How Netflix built a House of Cards with big data?</vt:lpstr>
      <vt:lpstr>How Netflix built a House of Cards with big data?</vt:lpstr>
      <vt:lpstr>Recommender Systems</vt:lpstr>
      <vt:lpstr>The Impact of RecSys</vt:lpstr>
      <vt:lpstr>Buzzword explanation</vt:lpstr>
      <vt:lpstr>PowerPoint Presentation</vt:lpstr>
      <vt:lpstr>AI</vt:lpstr>
      <vt:lpstr>PowerPoint Presentation</vt:lpstr>
      <vt:lpstr>PowerPoint Presentation</vt:lpstr>
      <vt:lpstr>Machine Learning</vt:lpstr>
      <vt:lpstr>The concept of learning in a ML system</vt:lpstr>
      <vt:lpstr>PowerPoint Presentation</vt:lpstr>
      <vt:lpstr>What is the difference between algorithm and model?</vt:lpstr>
      <vt:lpstr>What is the difference between algorithm and model?</vt:lpstr>
      <vt:lpstr>Intuitive demonstration</vt:lpstr>
      <vt:lpstr>Intuitive demonstration</vt:lpstr>
      <vt:lpstr>Intuitive demonstration</vt:lpstr>
      <vt:lpstr>Intuitive demonstration</vt:lpstr>
      <vt:lpstr>PowerPoint Presentation</vt:lpstr>
      <vt:lpstr>Data Mining</vt:lpstr>
      <vt:lpstr>Data Mining</vt:lpstr>
      <vt:lpstr>Data Mining</vt:lpstr>
      <vt:lpstr>Data Mining</vt:lpstr>
      <vt:lpstr>PowerPoint Presentation</vt:lpstr>
      <vt:lpstr>Data Science</vt:lpstr>
      <vt:lpstr>PowerPoint Presentation</vt:lpstr>
      <vt:lpstr>Big Data</vt:lpstr>
      <vt:lpstr>Big Data</vt:lpstr>
      <vt:lpstr>Big Data</vt:lpstr>
      <vt:lpstr>Characteristics of Big Data</vt:lpstr>
      <vt:lpstr>Big Data</vt:lpstr>
      <vt:lpstr>The Big Data Problem</vt:lpstr>
      <vt:lpstr>Big Data and parallel processing</vt:lpstr>
      <vt:lpstr>Data everywhere</vt:lpstr>
      <vt:lpstr>Bigger = Smarter?</vt:lpstr>
      <vt:lpstr>Is Big Data a big problem?</vt:lpstr>
      <vt:lpstr>Example: Big Data at Netflix</vt:lpstr>
      <vt:lpstr>Example: Big Data at Netflix</vt:lpstr>
      <vt:lpstr>Deep Learning</vt:lpstr>
      <vt:lpstr>Deep Learning</vt:lpstr>
      <vt:lpstr>Deep Learning</vt:lpstr>
      <vt:lpstr>Buzzword explanation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Administrator</dc:creator>
  <cp:lastModifiedBy>Administrator</cp:lastModifiedBy>
  <cp:revision>159</cp:revision>
  <dcterms:created xsi:type="dcterms:W3CDTF">2021-08-10T19:56:05Z</dcterms:created>
  <dcterms:modified xsi:type="dcterms:W3CDTF">2021-10-17T07:14:59Z</dcterms:modified>
</cp:coreProperties>
</file>